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72" r:id="rId8"/>
    <p:sldId id="261" r:id="rId9"/>
    <p:sldId id="262" r:id="rId10"/>
    <p:sldId id="271" r:id="rId11"/>
    <p:sldId id="273" r:id="rId12"/>
    <p:sldId id="263" r:id="rId13"/>
    <p:sldId id="275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6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6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4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2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5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504F-9EAE-432F-9B08-B2E245DD49F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241F-D518-49CD-A71F-6A59EF702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erts@dnsc.ro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405" y="2466109"/>
            <a:ext cx="10398868" cy="799828"/>
          </a:xfrm>
        </p:spPr>
        <p:txBody>
          <a:bodyPr>
            <a:normAutofit/>
          </a:bodyPr>
          <a:lstStyle/>
          <a:p>
            <a:r>
              <a:rPr lang="ro-RO" sz="3600" b="1" dirty="0" smtClean="0"/>
              <a:t>CAMPANIE DE PREVENIRE A FRAUDELOR INFORMATICE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130" y="400941"/>
            <a:ext cx="9144000" cy="1851444"/>
          </a:xfrm>
        </p:spPr>
        <p:txBody>
          <a:bodyPr>
            <a:normAutofit fontScale="70000" lnSpcReduction="20000"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MINISTERUL AFACERILOR INTERNE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INSPECTORATUL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AL POLIŢIEI ROMÂNE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INSPECTORATUL DE POLIŢIE AL JUDEŢULUI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 MARE</a:t>
            </a:r>
          </a:p>
          <a:p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Compartimentul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Criminalit</a:t>
            </a:r>
            <a:r>
              <a:rPr lang="ro-RO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internet.DTI-SM-0032\AppData\Local\Packages\Microsoft.Windows.Photos_8wekyb3d8bbwe\TempState\ShareServiceTempFolder\siguranta-online-recomandari-de-vacanta-in-siguranta-1024x484.jpg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6" y="4950691"/>
            <a:ext cx="2431278" cy="154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806" y="669520"/>
            <a:ext cx="508648" cy="657143"/>
          </a:xfrm>
          <a:prstGeom prst="rect">
            <a:avLst/>
          </a:prstGeom>
        </p:spPr>
      </p:pic>
      <p:pic>
        <p:nvPicPr>
          <p:cNvPr id="11" name="Picture 10" descr="C:\Users\internet.DTI-SM-0032\AppData\Local\Packages\Microsoft.Windows.Photos_8wekyb3d8bbwe\TempState\ShareServiceTempFolder\siguranta_online_dlb-poze_articol-2023-27jun-1024x465.jpg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88" y="3916218"/>
            <a:ext cx="2754731" cy="164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internet.DTI-SM-0032\AppData\Local\Packages\Microsoft.Windows.Photos_8wekyb3d8bbwe\TempState\ShareServiceTempFolder\siguranta-online-spear-phishing-1024x493.jpg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24" y="5075380"/>
            <a:ext cx="2406557" cy="129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6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133" y="788521"/>
            <a:ext cx="5614481" cy="957347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/>
            </a:r>
            <a:br>
              <a:rPr lang="ro-RO" dirty="0" smtClean="0"/>
            </a:br>
            <a:r>
              <a:rPr lang="en-US" b="1" i="1" dirty="0" smtClean="0"/>
              <a:t>Fraud</a:t>
            </a:r>
            <a:r>
              <a:rPr lang="ro-RO" b="1" i="1" dirty="0" smtClean="0"/>
              <a:t>a</a:t>
            </a:r>
            <a:r>
              <a:rPr lang="en-US" b="1" i="1" dirty="0" smtClean="0"/>
              <a:t> </a:t>
            </a:r>
            <a:r>
              <a:rPr lang="en-US" b="1" i="1" dirty="0"/>
              <a:t>de tip </a:t>
            </a:r>
            <a:r>
              <a:rPr lang="en-US" b="1" i="1" dirty="0" err="1"/>
              <a:t>loterie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902" y="2484582"/>
            <a:ext cx="10596025" cy="4013495"/>
          </a:xfrm>
        </p:spPr>
        <p:txBody>
          <a:bodyPr>
            <a:normAutofit fontScale="92500" lnSpcReduction="10000"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ro-RO" sz="3000" dirty="0" smtClean="0"/>
              <a:t>  </a:t>
            </a:r>
            <a:r>
              <a:rPr lang="en-US" sz="2600" dirty="0" smtClean="0"/>
              <a:t>O </a:t>
            </a:r>
            <a:r>
              <a:rPr lang="en-US" sz="2600" dirty="0" err="1"/>
              <a:t>înșelătorie</a:t>
            </a:r>
            <a:r>
              <a:rPr lang="en-US" sz="2600" dirty="0"/>
              <a:t> la </a:t>
            </a:r>
            <a:r>
              <a:rPr lang="en-US" sz="2600" dirty="0" err="1"/>
              <a:t>loterie</a:t>
            </a:r>
            <a:r>
              <a:rPr lang="en-US" sz="2600" dirty="0"/>
              <a:t> </a:t>
            </a:r>
            <a:r>
              <a:rPr lang="en-US" sz="2600" dirty="0" err="1"/>
              <a:t>poate</a:t>
            </a:r>
            <a:r>
              <a:rPr lang="en-US" sz="2600" dirty="0"/>
              <a:t> fi un banner </a:t>
            </a:r>
            <a:r>
              <a:rPr lang="en-US" sz="2600" dirty="0" err="1"/>
              <a:t>colorat</a:t>
            </a:r>
            <a:r>
              <a:rPr lang="en-US" sz="2600" dirty="0"/>
              <a:t> </a:t>
            </a:r>
            <a:r>
              <a:rPr lang="en-US" sz="2600" dirty="0" err="1"/>
              <a:t>pe</a:t>
            </a:r>
            <a:r>
              <a:rPr lang="en-US" sz="2600" dirty="0"/>
              <a:t> un site web care </a:t>
            </a:r>
            <a:r>
              <a:rPr lang="en-US" sz="2600" dirty="0" err="1"/>
              <a:t>spune</a:t>
            </a:r>
            <a:r>
              <a:rPr lang="en-US" sz="2600" dirty="0"/>
              <a:t> </a:t>
            </a:r>
            <a:r>
              <a:rPr lang="en-US" sz="2600" dirty="0" err="1"/>
              <a:t>că</a:t>
            </a:r>
            <a:r>
              <a:rPr lang="en-US" sz="2600" dirty="0"/>
              <a:t> </a:t>
            </a:r>
            <a:r>
              <a:rPr lang="en-US" sz="2600" dirty="0" err="1"/>
              <a:t>ești</a:t>
            </a:r>
            <a:r>
              <a:rPr lang="en-US" sz="2600" dirty="0"/>
              <a:t> </a:t>
            </a:r>
            <a:r>
              <a:rPr lang="en-US" sz="2600" dirty="0" err="1"/>
              <a:t>vizitatorul</a:t>
            </a:r>
            <a:r>
              <a:rPr lang="en-US" sz="2600" dirty="0"/>
              <a:t> </a:t>
            </a:r>
            <a:r>
              <a:rPr lang="en-US" sz="2600" dirty="0" err="1"/>
              <a:t>norocos</a:t>
            </a:r>
            <a:r>
              <a:rPr lang="en-US" sz="2600" dirty="0"/>
              <a:t> care a </a:t>
            </a:r>
            <a:r>
              <a:rPr lang="en-US" sz="2600" dirty="0" err="1"/>
              <a:t>câștigat</a:t>
            </a:r>
            <a:r>
              <a:rPr lang="en-US" sz="2600" dirty="0"/>
              <a:t> o </a:t>
            </a:r>
            <a:r>
              <a:rPr lang="en-US" sz="2600" dirty="0" err="1"/>
              <a:t>sumă</a:t>
            </a:r>
            <a:r>
              <a:rPr lang="en-US" sz="2600" dirty="0"/>
              <a:t> de </a:t>
            </a:r>
            <a:r>
              <a:rPr lang="en-US" sz="2600" dirty="0" err="1"/>
              <a:t>bani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poate</a:t>
            </a:r>
            <a:r>
              <a:rPr lang="en-US" sz="2600" dirty="0"/>
              <a:t> fi un e-mail care </a:t>
            </a:r>
            <a:r>
              <a:rPr lang="en-US" sz="2600" dirty="0" err="1"/>
              <a:t>spune</a:t>
            </a:r>
            <a:r>
              <a:rPr lang="en-US" sz="2600" dirty="0"/>
              <a:t> </a:t>
            </a:r>
            <a:r>
              <a:rPr lang="en-US" sz="2600" dirty="0" err="1"/>
              <a:t>că</a:t>
            </a:r>
            <a:r>
              <a:rPr lang="en-US" sz="2600" dirty="0"/>
              <a:t> </a:t>
            </a:r>
            <a:r>
              <a:rPr lang="en-US" sz="2600" dirty="0" err="1"/>
              <a:t>ai</a:t>
            </a:r>
            <a:r>
              <a:rPr lang="en-US" sz="2600" dirty="0"/>
              <a:t> </a:t>
            </a:r>
            <a:r>
              <a:rPr lang="en-US" sz="2600" dirty="0" err="1"/>
              <a:t>câștigat</a:t>
            </a:r>
            <a:r>
              <a:rPr lang="en-US" sz="2600" dirty="0"/>
              <a:t> la o </a:t>
            </a:r>
            <a:r>
              <a:rPr lang="en-US" sz="2600" dirty="0" err="1"/>
              <a:t>tombolă</a:t>
            </a:r>
            <a:r>
              <a:rPr lang="en-US" sz="2600" dirty="0"/>
              <a:t>. </a:t>
            </a:r>
            <a:r>
              <a:rPr lang="en-US" sz="2600" dirty="0" err="1"/>
              <a:t>Indiferent</a:t>
            </a:r>
            <a:r>
              <a:rPr lang="en-US" sz="2600" dirty="0"/>
              <a:t> de </a:t>
            </a:r>
            <a:r>
              <a:rPr lang="en-US" sz="2600" dirty="0" err="1"/>
              <a:t>situație</a:t>
            </a:r>
            <a:r>
              <a:rPr lang="en-US" sz="2600" dirty="0"/>
              <a:t>, </a:t>
            </a:r>
            <a:r>
              <a:rPr lang="en-US" sz="2600" b="1" dirty="0" err="1"/>
              <a:t>infractorul</a:t>
            </a:r>
            <a:r>
              <a:rPr lang="en-US" sz="2600" b="1" dirty="0"/>
              <a:t> </a:t>
            </a:r>
            <a:r>
              <a:rPr lang="en-US" sz="2600" b="1" dirty="0" err="1"/>
              <a:t>va</a:t>
            </a:r>
            <a:r>
              <a:rPr lang="en-US" sz="2600" b="1" dirty="0"/>
              <a:t> </a:t>
            </a:r>
            <a:r>
              <a:rPr lang="en-US" sz="2600" b="1" dirty="0" err="1"/>
              <a:t>cere</a:t>
            </a:r>
            <a:r>
              <a:rPr lang="en-US" sz="2600" b="1" dirty="0"/>
              <a:t> </a:t>
            </a:r>
            <a:r>
              <a:rPr lang="en-US" sz="2600" b="1" dirty="0" err="1"/>
              <a:t>informații</a:t>
            </a:r>
            <a:r>
              <a:rPr lang="en-US" sz="2600" b="1" dirty="0"/>
              <a:t> </a:t>
            </a:r>
            <a:r>
              <a:rPr lang="en-US" sz="2600" b="1" dirty="0" err="1"/>
              <a:t>personale</a:t>
            </a:r>
            <a:r>
              <a:rPr lang="en-US" sz="2600" b="1" dirty="0"/>
              <a:t> </a:t>
            </a:r>
            <a:r>
              <a:rPr lang="en-US" sz="2600" b="1" dirty="0" err="1"/>
              <a:t>și</a:t>
            </a:r>
            <a:r>
              <a:rPr lang="en-US" sz="2600" b="1" dirty="0"/>
              <a:t> </a:t>
            </a:r>
            <a:r>
              <a:rPr lang="en-US" sz="2600" b="1" dirty="0" err="1"/>
              <a:t>bancare</a:t>
            </a:r>
            <a:r>
              <a:rPr lang="en-US" sz="2600" b="1" dirty="0"/>
              <a:t> </a:t>
            </a:r>
            <a:r>
              <a:rPr lang="en-US" sz="2600" b="1" dirty="0" err="1"/>
              <a:t>pentru</a:t>
            </a:r>
            <a:r>
              <a:rPr lang="en-US" sz="2600" b="1" dirty="0"/>
              <a:t> a </a:t>
            </a:r>
            <a:r>
              <a:rPr lang="en-US" sz="2600" b="1" dirty="0" err="1"/>
              <a:t>trimite</a:t>
            </a:r>
            <a:r>
              <a:rPr lang="en-US" sz="2600" b="1" dirty="0"/>
              <a:t> „</a:t>
            </a:r>
            <a:r>
              <a:rPr lang="en-US" sz="2600" b="1" dirty="0" err="1"/>
              <a:t>câștigul</a:t>
            </a:r>
            <a:r>
              <a:rPr lang="en-US" sz="2600" b="1" dirty="0"/>
              <a:t>”</a:t>
            </a:r>
            <a:r>
              <a:rPr lang="en-US" sz="2600" dirty="0"/>
              <a:t>. </a:t>
            </a:r>
            <a:r>
              <a:rPr lang="en-US" sz="2600" dirty="0" err="1"/>
              <a:t>Odată</a:t>
            </a:r>
            <a:r>
              <a:rPr lang="en-US" sz="2600" dirty="0"/>
              <a:t> </a:t>
            </a:r>
            <a:r>
              <a:rPr lang="en-US" sz="2600" dirty="0" err="1"/>
              <a:t>furnizate</a:t>
            </a:r>
            <a:r>
              <a:rPr lang="en-US" sz="2600" dirty="0"/>
              <a:t> </a:t>
            </a:r>
            <a:r>
              <a:rPr lang="en-US" sz="2600" dirty="0" err="1"/>
              <a:t>aceste</a:t>
            </a:r>
            <a:r>
              <a:rPr lang="en-US" sz="2600" dirty="0"/>
              <a:t> date, </a:t>
            </a:r>
            <a:r>
              <a:rPr lang="en-US" sz="2600" dirty="0" err="1"/>
              <a:t>economiile</a:t>
            </a:r>
            <a:r>
              <a:rPr lang="en-US" sz="2600" dirty="0"/>
              <a:t> tale pot fi cu </a:t>
            </a:r>
            <a:r>
              <a:rPr lang="en-US" sz="2600" dirty="0" err="1"/>
              <a:t>ușurință</a:t>
            </a:r>
            <a:r>
              <a:rPr lang="en-US" sz="2600" dirty="0"/>
              <a:t> </a:t>
            </a:r>
            <a:r>
              <a:rPr lang="en-US" sz="2600" dirty="0" err="1"/>
              <a:t>furate</a:t>
            </a:r>
            <a:r>
              <a:rPr lang="en-US" sz="2600" dirty="0" smtClean="0"/>
              <a:t>.</a:t>
            </a:r>
            <a:endParaRPr lang="ro-RO" sz="2600" dirty="0" smtClean="0"/>
          </a:p>
          <a:p>
            <a:pPr marL="0" indent="0" algn="just" fontAlgn="base">
              <a:buNone/>
            </a:pPr>
            <a:endParaRPr lang="en-US" sz="26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ro-RO" sz="3000" dirty="0" smtClean="0"/>
              <a:t>  </a:t>
            </a:r>
            <a:r>
              <a:rPr lang="en-US" b="1" dirty="0" smtClean="0"/>
              <a:t>Cum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eviți</a:t>
            </a:r>
            <a:r>
              <a:rPr lang="en-US" b="1" dirty="0"/>
              <a:t> o </a:t>
            </a:r>
            <a:r>
              <a:rPr lang="en-US" b="1" dirty="0" err="1"/>
              <a:t>înșelătorie</a:t>
            </a:r>
            <a:r>
              <a:rPr lang="en-US" b="1" dirty="0"/>
              <a:t> la </a:t>
            </a:r>
            <a:r>
              <a:rPr lang="en-US" b="1" dirty="0" err="1"/>
              <a:t>loterie</a:t>
            </a:r>
            <a:r>
              <a:rPr lang="en-US" b="1" dirty="0"/>
              <a:t>:</a:t>
            </a:r>
          </a:p>
          <a:p>
            <a:pPr lvl="0" fontAlgn="base"/>
            <a:r>
              <a:rPr lang="en-US" sz="2600" dirty="0" err="1"/>
              <a:t>Amintește-ți</a:t>
            </a:r>
            <a:r>
              <a:rPr lang="en-US" sz="2600" dirty="0"/>
              <a:t> </a:t>
            </a:r>
            <a:r>
              <a:rPr lang="en-US" sz="2600" dirty="0" err="1"/>
              <a:t>că</a:t>
            </a:r>
            <a:r>
              <a:rPr lang="en-US" sz="2600" dirty="0"/>
              <a:t> nu </a:t>
            </a:r>
            <a:r>
              <a:rPr lang="en-US" sz="2600" dirty="0" err="1"/>
              <a:t>poți</a:t>
            </a:r>
            <a:r>
              <a:rPr lang="en-US" sz="2600" dirty="0"/>
              <a:t> </a:t>
            </a:r>
            <a:r>
              <a:rPr lang="en-US" sz="2600" dirty="0" err="1"/>
              <a:t>câștiga</a:t>
            </a:r>
            <a:r>
              <a:rPr lang="en-US" sz="2600" dirty="0"/>
              <a:t> la o </a:t>
            </a:r>
            <a:r>
              <a:rPr lang="en-US" sz="2600" dirty="0" err="1"/>
              <a:t>loterie</a:t>
            </a:r>
            <a:r>
              <a:rPr lang="en-US" sz="2600" dirty="0"/>
              <a:t> la care nu </a:t>
            </a:r>
            <a:r>
              <a:rPr lang="en-US" sz="2600" dirty="0" err="1"/>
              <a:t>ai</a:t>
            </a:r>
            <a:r>
              <a:rPr lang="en-US" sz="2600" dirty="0"/>
              <a:t> </a:t>
            </a:r>
            <a:r>
              <a:rPr lang="en-US" sz="2600" dirty="0" err="1"/>
              <a:t>participat</a:t>
            </a:r>
            <a:r>
              <a:rPr lang="en-US" sz="2600" dirty="0"/>
              <a:t> </a:t>
            </a:r>
            <a:r>
              <a:rPr lang="en-US" sz="2600" dirty="0" err="1"/>
              <a:t>niciodată</a:t>
            </a:r>
            <a:endParaRPr lang="en-US" sz="2600" dirty="0"/>
          </a:p>
          <a:p>
            <a:pPr lvl="0" fontAlgn="base"/>
            <a:r>
              <a:rPr lang="en-US" sz="2600" dirty="0" err="1"/>
              <a:t>Reține</a:t>
            </a:r>
            <a:r>
              <a:rPr lang="en-US" sz="2600" dirty="0"/>
              <a:t> </a:t>
            </a:r>
            <a:r>
              <a:rPr lang="en-US" sz="2600" dirty="0" err="1"/>
              <a:t>că</a:t>
            </a:r>
            <a:r>
              <a:rPr lang="en-US" sz="2600" dirty="0"/>
              <a:t> </a:t>
            </a:r>
            <a:r>
              <a:rPr lang="en-US" sz="2600" dirty="0" err="1"/>
              <a:t>nimeni</a:t>
            </a:r>
            <a:r>
              <a:rPr lang="en-US" sz="2600" dirty="0"/>
              <a:t> nu </a:t>
            </a:r>
            <a:r>
              <a:rPr lang="en-US" sz="2600" dirty="0" err="1"/>
              <a:t>dă</a:t>
            </a:r>
            <a:r>
              <a:rPr lang="en-US" sz="2600" dirty="0"/>
              <a:t> </a:t>
            </a:r>
            <a:r>
              <a:rPr lang="en-US" sz="2600" dirty="0" err="1"/>
              <a:t>bani</a:t>
            </a:r>
            <a:r>
              <a:rPr lang="en-US" sz="2600" dirty="0"/>
              <a:t> </a:t>
            </a:r>
            <a:r>
              <a:rPr lang="en-US" sz="2600" dirty="0" err="1"/>
              <a:t>gratuit</a:t>
            </a:r>
            <a:r>
              <a:rPr lang="en-US" sz="2600" dirty="0"/>
              <a:t>.</a:t>
            </a:r>
          </a:p>
          <a:p>
            <a:pPr lvl="0" fontAlgn="base"/>
            <a:r>
              <a:rPr lang="en-US" sz="2600" dirty="0"/>
              <a:t>Nu </a:t>
            </a:r>
            <a:r>
              <a:rPr lang="en-US" sz="2600" dirty="0" err="1"/>
              <a:t>oferi</a:t>
            </a:r>
            <a:r>
              <a:rPr lang="en-US" sz="2600" dirty="0"/>
              <a:t> </a:t>
            </a:r>
            <a:r>
              <a:rPr lang="en-US" sz="2600" dirty="0" err="1"/>
              <a:t>niciodată</a:t>
            </a:r>
            <a:r>
              <a:rPr lang="en-US" sz="2600" dirty="0"/>
              <a:t> </a:t>
            </a:r>
            <a:r>
              <a:rPr lang="en-US" sz="2600" dirty="0" err="1"/>
              <a:t>informațiile</a:t>
            </a:r>
            <a:r>
              <a:rPr lang="en-US" sz="2600" dirty="0"/>
              <a:t> tale </a:t>
            </a:r>
            <a:r>
              <a:rPr lang="en-US" sz="2600" dirty="0" err="1"/>
              <a:t>bancare</a:t>
            </a:r>
            <a:r>
              <a:rPr lang="en-US" sz="2600" dirty="0"/>
              <a:t> </a:t>
            </a:r>
            <a:r>
              <a:rPr lang="en-US" sz="2600" dirty="0" err="1"/>
              <a:t>unui</a:t>
            </a:r>
            <a:r>
              <a:rPr lang="en-US" sz="2600" dirty="0"/>
              <a:t> </a:t>
            </a:r>
            <a:r>
              <a:rPr lang="en-US" sz="2600" dirty="0" err="1"/>
              <a:t>necunoscut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internet.DTI-SM-0032\AppData\Local\Packages\Microsoft.Windows.Photos_8wekyb3d8bbwe\TempState\ShareServiceTempFolder\Castiguri-sigure-si-mari-povesti-de-dragoste3-1024x536.jpg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52" y="331077"/>
            <a:ext cx="3574657" cy="1872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19" y="407317"/>
            <a:ext cx="9534236" cy="985701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i="1" dirty="0" smtClean="0"/>
              <a:t>Frauda cu p</a:t>
            </a:r>
            <a:r>
              <a:rPr lang="en-US" b="1" i="1" dirty="0" err="1" smtClean="0"/>
              <a:t>roduse</a:t>
            </a:r>
            <a:r>
              <a:rPr lang="en-US" b="1" i="1" dirty="0" smtClean="0"/>
              <a:t> gratis</a:t>
            </a:r>
            <a:r>
              <a:rPr lang="ro-RO" b="1" i="1" dirty="0" smtClean="0"/>
              <a:t>,</a:t>
            </a:r>
            <a:r>
              <a:rPr lang="en-US" b="1" i="1" dirty="0" smtClean="0"/>
              <a:t> </a:t>
            </a:r>
            <a:r>
              <a:rPr lang="en-US" b="1" i="1" dirty="0" err="1"/>
              <a:t>foarte</a:t>
            </a:r>
            <a:r>
              <a:rPr lang="en-US" b="1" i="1" dirty="0"/>
              <a:t> </a:t>
            </a:r>
            <a:r>
              <a:rPr lang="en-US" b="1" i="1" dirty="0" err="1" smtClean="0"/>
              <a:t>ieftine</a:t>
            </a:r>
            <a:r>
              <a:rPr lang="ro-RO" b="1" i="1" dirty="0" smtClean="0"/>
              <a:t> sau contrafăcute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11" y="1924671"/>
            <a:ext cx="5795326" cy="4351338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en-US" dirty="0" err="1"/>
              <a:t>Înșelătoria</a:t>
            </a:r>
            <a:r>
              <a:rPr lang="en-US" dirty="0"/>
              <a:t> cu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ro-RO" dirty="0" smtClean="0"/>
              <a:t>a</a:t>
            </a:r>
            <a:r>
              <a:rPr lang="en-US" dirty="0" smtClean="0"/>
              <a:t>r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b="1" dirty="0"/>
              <a:t>un </a:t>
            </a:r>
            <a:r>
              <a:rPr lang="en-US" b="1" dirty="0" err="1"/>
              <a:t>anunț</a:t>
            </a:r>
            <a:r>
              <a:rPr lang="en-US" b="1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ieftine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gratuite</a:t>
            </a:r>
            <a:r>
              <a:rPr lang="en-US" dirty="0"/>
              <a:t> (plus </a:t>
            </a:r>
            <a:r>
              <a:rPr lang="en-US" dirty="0" err="1"/>
              <a:t>taxe</a:t>
            </a:r>
            <a:r>
              <a:rPr lang="en-US" dirty="0"/>
              <a:t>) de </a:t>
            </a:r>
            <a:r>
              <a:rPr lang="en-US" dirty="0" err="1"/>
              <a:t>vânzare</a:t>
            </a:r>
            <a:r>
              <a:rPr lang="en-US" dirty="0"/>
              <a:t>.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introduci</a:t>
            </a:r>
            <a:r>
              <a:rPr lang="en-US" dirty="0"/>
              <a:t> </a:t>
            </a:r>
            <a:r>
              <a:rPr lang="en-US" b="1" dirty="0" err="1"/>
              <a:t>informațiile</a:t>
            </a:r>
            <a:r>
              <a:rPr lang="en-US" b="1" dirty="0"/>
              <a:t> </a:t>
            </a:r>
            <a:r>
              <a:rPr lang="en-US" b="1" dirty="0" err="1"/>
              <a:t>bancare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cumpăra</a:t>
            </a:r>
            <a:r>
              <a:rPr lang="en-US" dirty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/>
              <a:t>gratuit</a:t>
            </a:r>
            <a:r>
              <a:rPr lang="en-US" dirty="0"/>
              <a:t> </a:t>
            </a:r>
            <a:r>
              <a:rPr lang="en-US" dirty="0" err="1"/>
              <a:t>produsul</a:t>
            </a:r>
            <a:r>
              <a:rPr lang="en-US" dirty="0"/>
              <a:t>,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escroci</a:t>
            </a:r>
            <a:r>
              <a:rPr lang="en-US" dirty="0"/>
              <a:t> </a:t>
            </a:r>
            <a:r>
              <a:rPr lang="en-US" dirty="0" err="1"/>
              <a:t>îți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err="1"/>
              <a:t>banii</a:t>
            </a:r>
            <a:r>
              <a:rPr lang="en-US" dirty="0" smtClean="0"/>
              <a:t>.</a:t>
            </a:r>
            <a:endParaRPr lang="ro-RO" dirty="0" smtClean="0"/>
          </a:p>
          <a:p>
            <a:pPr marL="0" indent="0" algn="just" fontAlgn="base">
              <a:buNone/>
            </a:pPr>
            <a:endParaRPr lang="en-US" dirty="0"/>
          </a:p>
          <a:p>
            <a:pPr algn="just" fontAlgn="base"/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situație</a:t>
            </a:r>
            <a:r>
              <a:rPr lang="en-US" dirty="0"/>
              <a:t>, </a:t>
            </a:r>
            <a:r>
              <a:rPr lang="en-US" dirty="0" err="1"/>
              <a:t>poți</a:t>
            </a:r>
            <a:r>
              <a:rPr lang="en-US" dirty="0"/>
              <a:t> </a:t>
            </a:r>
            <a:r>
              <a:rPr lang="en-US" dirty="0" err="1"/>
              <a:t>întâlni</a:t>
            </a:r>
            <a:r>
              <a:rPr lang="en-US" dirty="0"/>
              <a:t> un </a:t>
            </a:r>
            <a:r>
              <a:rPr lang="en-US" dirty="0" err="1"/>
              <a:t>produs</a:t>
            </a:r>
            <a:r>
              <a:rPr lang="en-US" dirty="0"/>
              <a:t> cosmetic </a:t>
            </a:r>
            <a:r>
              <a:rPr lang="en-US" dirty="0" err="1"/>
              <a:t>fals</a:t>
            </a:r>
            <a:r>
              <a:rPr lang="en-US" dirty="0"/>
              <a:t> care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scăpa</a:t>
            </a:r>
            <a:r>
              <a:rPr lang="en-US" dirty="0"/>
              <a:t> de </a:t>
            </a:r>
            <a:r>
              <a:rPr lang="en-US" dirty="0" err="1"/>
              <a:t>riduri</a:t>
            </a:r>
            <a:r>
              <a:rPr lang="en-US" dirty="0"/>
              <a:t>. S-a </a:t>
            </a:r>
            <a:r>
              <a:rPr lang="en-US" dirty="0" err="1"/>
              <a:t>constatat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b="1" dirty="0" err="1"/>
              <a:t>produse</a:t>
            </a:r>
            <a:r>
              <a:rPr lang="en-US" b="1" dirty="0"/>
              <a:t> </a:t>
            </a:r>
            <a:r>
              <a:rPr lang="en-US" b="1" dirty="0" err="1"/>
              <a:t>contrafăcute</a:t>
            </a:r>
            <a:r>
              <a:rPr lang="en-US" b="1" dirty="0"/>
              <a:t> </a:t>
            </a:r>
            <a:r>
              <a:rPr lang="en-US" dirty="0" err="1"/>
              <a:t>conțin</a:t>
            </a:r>
            <a:r>
              <a:rPr lang="en-US" dirty="0"/>
              <a:t> </a:t>
            </a:r>
            <a:r>
              <a:rPr lang="en-US" dirty="0" err="1"/>
              <a:t>ingrediente</a:t>
            </a:r>
            <a:r>
              <a:rPr lang="en-US" dirty="0"/>
              <a:t> </a:t>
            </a:r>
            <a:r>
              <a:rPr lang="en-US" dirty="0" err="1"/>
              <a:t>cancerigene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arsenic, </a:t>
            </a:r>
            <a:r>
              <a:rPr lang="en-US" dirty="0" err="1"/>
              <a:t>beriliu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cadmiu</a:t>
            </a:r>
            <a:r>
              <a:rPr lang="en-US" dirty="0"/>
              <a:t>.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escroci</a:t>
            </a:r>
            <a:r>
              <a:rPr lang="en-US" dirty="0"/>
              <a:t> </a:t>
            </a:r>
            <a:r>
              <a:rPr lang="en-US" dirty="0" err="1"/>
              <a:t>îți</a:t>
            </a:r>
            <a:r>
              <a:rPr lang="en-US" dirty="0"/>
              <a:t> </a:t>
            </a:r>
            <a:r>
              <a:rPr lang="en-US" dirty="0" err="1"/>
              <a:t>iau</a:t>
            </a:r>
            <a:r>
              <a:rPr lang="en-US" dirty="0"/>
              <a:t> </a:t>
            </a:r>
            <a:r>
              <a:rPr lang="en-US" dirty="0" err="1"/>
              <a:t>banii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lasă</a:t>
            </a:r>
            <a:r>
              <a:rPr lang="en-US" dirty="0"/>
              <a:t> cu </a:t>
            </a:r>
            <a:r>
              <a:rPr lang="en-US" dirty="0" err="1"/>
              <a:t>probleme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C:\Users\internet.DTI-SM-0032\AppData\Local\Packages\Microsoft.Windows.Photos_8wekyb3d8bbwe\TempState\ShareServiceTempFolder\Castiguri-sigure-si-mari-povesti-de-dragoste5-1024x536.jp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3" y="1518006"/>
            <a:ext cx="3857311" cy="22590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586682" y="4394905"/>
            <a:ext cx="500797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800"/>
              </a:lnSpc>
              <a:spcAft>
                <a:spcPts val="2100"/>
              </a:spcAft>
            </a:pPr>
            <a:r>
              <a:rPr lang="en-US" sz="20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US" sz="2000" b="1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eviți</a:t>
            </a:r>
            <a:r>
              <a:rPr lang="en-US" sz="20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b="1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înșelătorie</a:t>
            </a:r>
            <a:r>
              <a:rPr lang="en-US" sz="20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b="1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20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Ferește-te</a:t>
            </a:r>
            <a:r>
              <a:rPr lang="en-US" sz="20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produsele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„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secrete”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ingrediente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revoluționare</a:t>
            </a:r>
            <a:r>
              <a:rPr lang="en-US" sz="2000" dirty="0" smtClean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o-RO" sz="2000" dirty="0" smtClean="0">
              <a:solidFill>
                <a:srgbClr val="04040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ts val="18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dirty="0">
              <a:solidFill>
                <a:srgbClr val="04040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8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 da click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bannere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par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atractive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fi </a:t>
            </a:r>
            <a:r>
              <a:rPr lang="en-US" sz="2000" dirty="0" err="1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adevărate</a:t>
            </a:r>
            <a:r>
              <a:rPr lang="en-US" sz="2000" dirty="0">
                <a:solidFill>
                  <a:srgbClr val="0404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4040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580" y="1292300"/>
            <a:ext cx="7147473" cy="4543764"/>
          </a:xfrm>
        </p:spPr>
        <p:txBody>
          <a:bodyPr>
            <a:normAutofit/>
          </a:bodyPr>
          <a:lstStyle/>
          <a:p>
            <a:pPr algn="ctr"/>
            <a:r>
              <a:rPr lang="en-US" b="1" i="1" dirty="0" err="1"/>
              <a:t>Furtul</a:t>
            </a:r>
            <a:r>
              <a:rPr lang="en-US" b="1" i="1" dirty="0"/>
              <a:t> de date </a:t>
            </a:r>
            <a:r>
              <a:rPr lang="en-US" b="1" i="1" dirty="0" err="1"/>
              <a:t>personale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ro-RO" b="1" i="1" dirty="0" smtClean="0"/>
              <a:t>(</a:t>
            </a:r>
            <a:r>
              <a:rPr lang="en-US" b="1" i="1" dirty="0" smtClean="0"/>
              <a:t>Personal </a:t>
            </a:r>
            <a:r>
              <a:rPr lang="en-US" b="1" i="1" dirty="0"/>
              <a:t>data </a:t>
            </a:r>
            <a:r>
              <a:rPr lang="en-US" b="1" i="1" dirty="0" smtClean="0"/>
              <a:t>theft</a:t>
            </a:r>
            <a:r>
              <a:rPr lang="ro-RO" b="1" i="1" dirty="0" smtClean="0"/>
              <a:t>)</a:t>
            </a:r>
            <a:r>
              <a:rPr lang="en-US" i="1" dirty="0" smtClean="0"/>
              <a:t> </a:t>
            </a:r>
            <a:r>
              <a:rPr lang="ro-RO" sz="1200" i="1" dirty="0" smtClean="0"/>
              <a:t/>
            </a:r>
            <a:br>
              <a:rPr lang="ro-RO" sz="1200" i="1" dirty="0" smtClean="0"/>
            </a:br>
            <a:r>
              <a:rPr lang="ro-RO" sz="1200" dirty="0"/>
              <a:t/>
            </a:r>
            <a:br>
              <a:rPr lang="ro-RO" sz="1200" dirty="0"/>
            </a:br>
            <a:r>
              <a:rPr lang="en-US" sz="3100" dirty="0" err="1" smtClean="0"/>
              <a:t>Autorii</a:t>
            </a:r>
            <a:r>
              <a:rPr lang="en-US" sz="3100" dirty="0" smtClean="0"/>
              <a:t> </a:t>
            </a:r>
            <a:r>
              <a:rPr lang="en-US" sz="3100" dirty="0" err="1"/>
              <a:t>îți</a:t>
            </a:r>
            <a:r>
              <a:rPr lang="en-US" sz="3100" dirty="0"/>
              <a:t> </a:t>
            </a:r>
            <a:r>
              <a:rPr lang="en-US" sz="3100" dirty="0" err="1"/>
              <a:t>colectează</a:t>
            </a:r>
            <a:r>
              <a:rPr lang="en-US" sz="3100" dirty="0"/>
              <a:t> </a:t>
            </a:r>
            <a:r>
              <a:rPr lang="en-US" sz="3100" dirty="0" err="1"/>
              <a:t>nelegitim</a:t>
            </a:r>
            <a:r>
              <a:rPr lang="en-US" sz="3100" dirty="0"/>
              <a:t> </a:t>
            </a:r>
            <a:r>
              <a:rPr lang="en-US" sz="3100" b="1" dirty="0" err="1"/>
              <a:t>datele</a:t>
            </a:r>
            <a:r>
              <a:rPr lang="en-US" sz="3100" b="1" dirty="0"/>
              <a:t> </a:t>
            </a:r>
            <a:r>
              <a:rPr lang="en-US" sz="3100" b="1" dirty="0" err="1"/>
              <a:t>personale</a:t>
            </a:r>
            <a:r>
              <a:rPr lang="en-US" sz="3100" b="1" dirty="0"/>
              <a:t> de </a:t>
            </a:r>
            <a:r>
              <a:rPr lang="en-US" sz="3100" b="1" dirty="0" err="1"/>
              <a:t>pe</a:t>
            </a:r>
            <a:r>
              <a:rPr lang="en-US" sz="3100" b="1" dirty="0"/>
              <a:t> </a:t>
            </a:r>
            <a:r>
              <a:rPr lang="en-US" sz="3100" b="1" dirty="0" err="1"/>
              <a:t>rețele</a:t>
            </a:r>
            <a:r>
              <a:rPr lang="en-US" sz="3100" b="1" dirty="0"/>
              <a:t> de </a:t>
            </a:r>
            <a:r>
              <a:rPr lang="en-US" sz="3100" b="1" dirty="0" err="1"/>
              <a:t>socializare</a:t>
            </a:r>
            <a:r>
              <a:rPr lang="en-US" sz="3100" dirty="0"/>
              <a:t>. </a:t>
            </a: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en-US" sz="3100" dirty="0" err="1" smtClean="0"/>
              <a:t>Datele</a:t>
            </a:r>
            <a:r>
              <a:rPr lang="en-US" sz="3100" dirty="0" smtClean="0"/>
              <a:t> </a:t>
            </a:r>
            <a:r>
              <a:rPr lang="en-US" sz="3100" dirty="0"/>
              <a:t>tale pot fi </a:t>
            </a:r>
            <a:r>
              <a:rPr lang="en-US" sz="3100" b="1" dirty="0" err="1"/>
              <a:t>vândute</a:t>
            </a:r>
            <a:r>
              <a:rPr lang="en-US" sz="3100" b="1" dirty="0"/>
              <a:t> </a:t>
            </a:r>
            <a:r>
              <a:rPr lang="en-US" sz="3100" dirty="0" err="1"/>
              <a:t>altor</a:t>
            </a:r>
            <a:r>
              <a:rPr lang="en-US" sz="3100" dirty="0"/>
              <a:t> </a:t>
            </a:r>
            <a:r>
              <a:rPr lang="en-US" sz="3100" dirty="0" err="1"/>
              <a:t>infractori</a:t>
            </a:r>
            <a:r>
              <a:rPr lang="en-US" sz="3100" dirty="0"/>
              <a:t> </a:t>
            </a:r>
            <a:r>
              <a:rPr lang="en-US" sz="3100" dirty="0" err="1"/>
              <a:t>sau</a:t>
            </a:r>
            <a:r>
              <a:rPr lang="en-US" sz="3100" dirty="0"/>
              <a:t> </a:t>
            </a:r>
            <a:r>
              <a:rPr lang="en-US" sz="3100" dirty="0" err="1"/>
              <a:t>folosite</a:t>
            </a:r>
            <a:r>
              <a:rPr lang="en-US" sz="3100" dirty="0"/>
              <a:t> </a:t>
            </a:r>
            <a:r>
              <a:rPr lang="en-US" sz="3100" dirty="0" err="1"/>
              <a:t>pentru</a:t>
            </a:r>
            <a:r>
              <a:rPr lang="en-US" sz="3100" dirty="0"/>
              <a:t> a-</a:t>
            </a:r>
            <a:r>
              <a:rPr lang="en-US" sz="3100" dirty="0" err="1"/>
              <a:t>ți</a:t>
            </a:r>
            <a:r>
              <a:rPr lang="en-US" sz="3100" dirty="0"/>
              <a:t> </a:t>
            </a:r>
            <a:r>
              <a:rPr lang="en-US" sz="3100" dirty="0" err="1"/>
              <a:t>accesa</a:t>
            </a:r>
            <a:r>
              <a:rPr lang="en-US" sz="3100" dirty="0"/>
              <a:t> </a:t>
            </a:r>
            <a:r>
              <a:rPr lang="en-US" sz="3100" b="1" dirty="0" err="1"/>
              <a:t>conturile</a:t>
            </a:r>
            <a:r>
              <a:rPr lang="en-US" sz="3100" b="1" dirty="0"/>
              <a:t> </a:t>
            </a:r>
            <a:r>
              <a:rPr lang="en-US" sz="3100" b="1" dirty="0" err="1"/>
              <a:t>bancare</a:t>
            </a:r>
            <a:r>
              <a:rPr lang="en-US" sz="3100" dirty="0"/>
              <a:t>, </a:t>
            </a:r>
            <a:r>
              <a:rPr lang="en-US" sz="3100" b="1" dirty="0" err="1"/>
              <a:t>contracta</a:t>
            </a:r>
            <a:r>
              <a:rPr lang="en-US" sz="3100" b="1" dirty="0"/>
              <a:t> </a:t>
            </a:r>
            <a:r>
              <a:rPr lang="en-US" sz="3100" b="1" dirty="0" err="1"/>
              <a:t>împrumuturi</a:t>
            </a:r>
            <a:r>
              <a:rPr lang="en-US" sz="3100" b="1" dirty="0"/>
              <a:t> </a:t>
            </a:r>
            <a:r>
              <a:rPr lang="en-US" sz="3100" b="1" dirty="0" err="1"/>
              <a:t>ori</a:t>
            </a:r>
            <a:r>
              <a:rPr lang="en-US" sz="3100" b="1" dirty="0"/>
              <a:t> </a:t>
            </a:r>
            <a:r>
              <a:rPr lang="en-US" sz="3100" b="1" dirty="0" err="1"/>
              <a:t>derula</a:t>
            </a:r>
            <a:r>
              <a:rPr lang="en-US" sz="3100" b="1" dirty="0"/>
              <a:t> </a:t>
            </a:r>
            <a:r>
              <a:rPr lang="en-US" sz="3100" b="1" dirty="0" err="1"/>
              <a:t>afaceri</a:t>
            </a:r>
            <a:r>
              <a:rPr lang="en-US" sz="3100" b="1" dirty="0"/>
              <a:t> </a:t>
            </a:r>
            <a:r>
              <a:rPr lang="en-US" sz="3100" b="1" dirty="0" err="1"/>
              <a:t>ilegale</a:t>
            </a:r>
            <a:r>
              <a:rPr lang="en-US" sz="3100" b="1" dirty="0"/>
              <a:t> </a:t>
            </a:r>
            <a:r>
              <a:rPr lang="en-US" sz="3100" b="1" dirty="0" err="1"/>
              <a:t>în</a:t>
            </a:r>
            <a:r>
              <a:rPr lang="en-US" sz="3100" b="1" dirty="0"/>
              <a:t> </a:t>
            </a:r>
            <a:r>
              <a:rPr lang="en-US" sz="3100" b="1" dirty="0" err="1"/>
              <a:t>numele</a:t>
            </a:r>
            <a:r>
              <a:rPr lang="en-US" sz="3100" b="1" dirty="0"/>
              <a:t> tau</a:t>
            </a:r>
            <a:r>
              <a:rPr lang="en-US" sz="3100" dirty="0"/>
              <a:t>.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3" descr="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944" y="3962400"/>
            <a:ext cx="1914525" cy="169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adfaber.org/wp-content/uploads/2021/08/dc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3" y="849746"/>
            <a:ext cx="1932637" cy="1653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946" y="279399"/>
            <a:ext cx="8158018" cy="1325563"/>
          </a:xfrm>
        </p:spPr>
        <p:txBody>
          <a:bodyPr/>
          <a:lstStyle/>
          <a:p>
            <a:r>
              <a:rPr lang="en-US" b="1" i="1" dirty="0"/>
              <a:t>Spoofing-</a:t>
            </a:r>
            <a:r>
              <a:rPr lang="en-US" b="1" i="1" dirty="0" err="1"/>
              <a:t>ul</a:t>
            </a:r>
            <a:r>
              <a:rPr lang="en-US" b="1" i="1" dirty="0"/>
              <a:t> </a:t>
            </a:r>
            <a:r>
              <a:rPr lang="en-US" b="1" i="1" dirty="0" err="1"/>
              <a:t>numărului</a:t>
            </a:r>
            <a:r>
              <a:rPr lang="en-US" b="1" i="1" dirty="0"/>
              <a:t> de </a:t>
            </a:r>
            <a:r>
              <a:rPr lang="en-US" b="1" i="1" dirty="0" err="1"/>
              <a:t>telefon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327" y="1932348"/>
            <a:ext cx="4451927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dirty="0" smtClean="0"/>
              <a:t>E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tehnică</a:t>
            </a:r>
            <a:r>
              <a:rPr lang="en-US" dirty="0"/>
              <a:t> de </a:t>
            </a:r>
            <a:r>
              <a:rPr lang="en-US" dirty="0" err="1"/>
              <a:t>înșelăciune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b="1" dirty="0"/>
              <a:t>un </a:t>
            </a:r>
            <a:r>
              <a:rPr lang="en-US" b="1" dirty="0" err="1"/>
              <a:t>atacator</a:t>
            </a:r>
            <a:r>
              <a:rPr lang="en-US" b="1" dirty="0"/>
              <a:t> </a:t>
            </a:r>
            <a:r>
              <a:rPr lang="en-US" b="1" dirty="0" err="1"/>
              <a:t>își</a:t>
            </a:r>
            <a:r>
              <a:rPr lang="en-US" b="1" dirty="0"/>
              <a:t> </a:t>
            </a:r>
            <a:r>
              <a:rPr lang="en-US" b="1" dirty="0" err="1"/>
              <a:t>modifică</a:t>
            </a:r>
            <a:r>
              <a:rPr lang="en-US" b="1" dirty="0"/>
              <a:t> </a:t>
            </a:r>
            <a:r>
              <a:rPr lang="en-US" b="1" dirty="0" err="1"/>
              <a:t>numărul</a:t>
            </a:r>
            <a:r>
              <a:rPr lang="en-US" b="1" dirty="0"/>
              <a:t> de </a:t>
            </a:r>
            <a:r>
              <a:rPr lang="en-US" b="1" dirty="0" err="1"/>
              <a:t>telefon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apară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ecranul</a:t>
            </a:r>
            <a:r>
              <a:rPr lang="en-US" dirty="0"/>
              <a:t> </a:t>
            </a:r>
            <a:r>
              <a:rPr lang="en-US" dirty="0" err="1"/>
              <a:t>persoanei</a:t>
            </a:r>
            <a:r>
              <a:rPr lang="en-US" dirty="0"/>
              <a:t> </a:t>
            </a:r>
            <a:r>
              <a:rPr lang="en-US" dirty="0" err="1"/>
              <a:t>apelate</a:t>
            </a:r>
            <a:r>
              <a:rPr lang="en-US" dirty="0"/>
              <a:t> un alt </a:t>
            </a:r>
            <a:r>
              <a:rPr lang="en-US" dirty="0" err="1"/>
              <a:t>număr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real</a:t>
            </a:r>
            <a:r>
              <a:rPr lang="en-US" dirty="0" smtClean="0"/>
              <a:t>.</a:t>
            </a:r>
            <a:endParaRPr lang="ro-RO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induce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eroare</a:t>
            </a:r>
            <a:r>
              <a:rPr lang="en-US" dirty="0"/>
              <a:t> </a:t>
            </a:r>
            <a:r>
              <a:rPr lang="en-US" dirty="0" err="1" smtClean="0"/>
              <a:t>victima</a:t>
            </a:r>
            <a:r>
              <a:rPr lang="ro-RO" dirty="0" smtClean="0"/>
              <a:t> și </a:t>
            </a:r>
            <a:r>
              <a:rPr lang="en-US" dirty="0" smtClean="0"/>
              <a:t>a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C:\Users\internet.DTI-SM-0032\AppData\Local\Packages\Microsoft.Windows.Photos_8wekyb3d8bbwe\TempState\ShareServiceTempFolder\WhatsApp-Image-2024-05-14-at-16.57.42-1024x576.jpe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1604963"/>
            <a:ext cx="7158182" cy="5006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3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92" y="585431"/>
            <a:ext cx="5167844" cy="5870305"/>
          </a:xfrm>
        </p:spPr>
        <p:txBody>
          <a:bodyPr>
            <a:normAutofit/>
          </a:bodyPr>
          <a:lstStyle/>
          <a:p>
            <a:pPr algn="ctr"/>
            <a:r>
              <a:rPr lang="en-US" b="1" i="1" dirty="0" err="1"/>
              <a:t>Fraude</a:t>
            </a:r>
            <a:r>
              <a:rPr lang="en-US" b="1" i="1" dirty="0"/>
              <a:t> </a:t>
            </a:r>
            <a:r>
              <a:rPr lang="ro-RO" b="1" i="1" dirty="0" smtClean="0"/>
              <a:t>în domeniul </a:t>
            </a:r>
            <a:r>
              <a:rPr lang="en-US" b="1" i="1" dirty="0" err="1" smtClean="0"/>
              <a:t>cumpărături</a:t>
            </a:r>
            <a:r>
              <a:rPr lang="ro-RO" b="1" i="1" dirty="0" smtClean="0"/>
              <a:t>lor</a:t>
            </a:r>
            <a:r>
              <a:rPr lang="en-US" b="1" i="1" dirty="0" smtClean="0"/>
              <a:t> </a:t>
            </a:r>
            <a:r>
              <a:rPr lang="en-US" b="1" i="1" dirty="0"/>
              <a:t>online </a:t>
            </a:r>
            <a:r>
              <a:rPr lang="ro-RO" b="1" i="1" dirty="0"/>
              <a:t>(</a:t>
            </a:r>
            <a:r>
              <a:rPr lang="ro-RO" b="1" i="1" dirty="0" smtClean="0"/>
              <a:t>O</a:t>
            </a:r>
            <a:r>
              <a:rPr lang="en-US" b="1" i="1" dirty="0" err="1" smtClean="0"/>
              <a:t>nline</a:t>
            </a:r>
            <a:r>
              <a:rPr lang="en-US" b="1" i="1" dirty="0" smtClean="0"/>
              <a:t> </a:t>
            </a:r>
            <a:r>
              <a:rPr lang="en-US" b="1" i="1" dirty="0"/>
              <a:t>shopping </a:t>
            </a:r>
            <a:r>
              <a:rPr lang="en-US" b="1" i="1" dirty="0" smtClean="0"/>
              <a:t>scams</a:t>
            </a:r>
            <a:r>
              <a:rPr lang="ro-RO" i="1" dirty="0"/>
              <a:t>)</a:t>
            </a:r>
            <a:r>
              <a:rPr lang="ro-RO" sz="1200" i="1" dirty="0" smtClean="0"/>
              <a:t/>
            </a:r>
            <a:br>
              <a:rPr lang="ro-RO" sz="1200" i="1" dirty="0" smtClean="0"/>
            </a:br>
            <a:r>
              <a:rPr lang="en-US" dirty="0" smtClean="0"/>
              <a:t> </a:t>
            </a:r>
            <a:r>
              <a:rPr lang="en-US" sz="3100" dirty="0" err="1"/>
              <a:t>Autorii</a:t>
            </a:r>
            <a:r>
              <a:rPr lang="en-US" sz="3100" dirty="0"/>
              <a:t> </a:t>
            </a:r>
            <a:r>
              <a:rPr lang="en-US" sz="3100" dirty="0" err="1"/>
              <a:t>îți</a:t>
            </a:r>
            <a:r>
              <a:rPr lang="en-US" sz="3100" dirty="0"/>
              <a:t> </a:t>
            </a:r>
            <a:r>
              <a:rPr lang="en-US" sz="3100" dirty="0" err="1"/>
              <a:t>oferă</a:t>
            </a:r>
            <a:r>
              <a:rPr lang="en-US" sz="3100" dirty="0"/>
              <a:t> </a:t>
            </a:r>
            <a:r>
              <a:rPr lang="en-US" sz="3100" dirty="0" err="1"/>
              <a:t>oportunitați</a:t>
            </a:r>
            <a:r>
              <a:rPr lang="en-US" sz="3100" dirty="0"/>
              <a:t> </a:t>
            </a:r>
            <a:r>
              <a:rPr lang="ro-RO" sz="3100" dirty="0" smtClean="0"/>
              <a:t>,,</a:t>
            </a:r>
            <a:r>
              <a:rPr lang="en-US" sz="3100" dirty="0" err="1" smtClean="0"/>
              <a:t>speciale</a:t>
            </a:r>
            <a:r>
              <a:rPr lang="en-US" sz="3100" dirty="0"/>
              <a:t>” de </a:t>
            </a:r>
            <a:r>
              <a:rPr lang="en-US" sz="3100" dirty="0" err="1"/>
              <a:t>investiții</a:t>
            </a:r>
            <a:r>
              <a:rPr lang="en-US" sz="3100" dirty="0"/>
              <a:t> cu </a:t>
            </a:r>
            <a:r>
              <a:rPr lang="en-US" sz="3100" dirty="0" err="1"/>
              <a:t>profituri</a:t>
            </a:r>
            <a:r>
              <a:rPr lang="en-US" sz="3100" dirty="0"/>
              <a:t> </a:t>
            </a:r>
            <a:r>
              <a:rPr lang="en-US" sz="3100" dirty="0" err="1"/>
              <a:t>rapide</a:t>
            </a:r>
            <a:r>
              <a:rPr lang="en-US" sz="3100" dirty="0"/>
              <a:t>... </a:t>
            </a:r>
            <a:r>
              <a:rPr lang="en-US" sz="3100" dirty="0" err="1"/>
              <a:t>sau</a:t>
            </a:r>
            <a:r>
              <a:rPr lang="en-US" sz="3100" dirty="0"/>
              <a:t> </a:t>
            </a:r>
            <a:r>
              <a:rPr lang="en-US" sz="3100" dirty="0" err="1"/>
              <a:t>îți</a:t>
            </a:r>
            <a:r>
              <a:rPr lang="en-US" sz="3100" dirty="0"/>
              <a:t> </a:t>
            </a:r>
            <a:r>
              <a:rPr lang="en-US" sz="3100" dirty="0" err="1"/>
              <a:t>prezintă</a:t>
            </a:r>
            <a:r>
              <a:rPr lang="en-US" sz="3100" dirty="0"/>
              <a:t> </a:t>
            </a:r>
            <a:r>
              <a:rPr lang="ro-RO" sz="3100" dirty="0" smtClean="0"/>
              <a:t>,,</a:t>
            </a:r>
            <a:r>
              <a:rPr lang="en-US" sz="3100" dirty="0" err="1" smtClean="0"/>
              <a:t>oferte-bombă</a:t>
            </a:r>
            <a:r>
              <a:rPr lang="en-US" sz="3100" dirty="0"/>
              <a:t>” de </a:t>
            </a:r>
            <a:r>
              <a:rPr lang="ro-RO" sz="3100" dirty="0" smtClean="0"/>
              <a:t>,,</a:t>
            </a:r>
            <a:r>
              <a:rPr lang="en-US" sz="3100" dirty="0" err="1" smtClean="0"/>
              <a:t>chilipiruri</a:t>
            </a:r>
            <a:r>
              <a:rPr lang="en-US" sz="3100" dirty="0"/>
              <a:t>” </a:t>
            </a:r>
            <a:r>
              <a:rPr lang="en-US" sz="3100" dirty="0" err="1"/>
              <a:t>în</a:t>
            </a:r>
            <a:r>
              <a:rPr lang="en-US" sz="3100" dirty="0"/>
              <a:t> </a:t>
            </a:r>
            <a:r>
              <a:rPr lang="en-US" sz="3100" dirty="0" err="1"/>
              <a:t>mediul</a:t>
            </a:r>
            <a:r>
              <a:rPr lang="en-US" sz="3100" dirty="0"/>
              <a:t> online.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3" descr="C:\Users\internet.DTI-SM-0032\Desktop\Online_shopping_scams_RO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2" y="501822"/>
            <a:ext cx="5501728" cy="6037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8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6" y="586741"/>
            <a:ext cx="75401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i="1" dirty="0" smtClean="0"/>
              <a:t>F</a:t>
            </a:r>
            <a:r>
              <a:rPr lang="en-US" b="1" i="1" dirty="0" err="1" smtClean="0"/>
              <a:t>raudele</a:t>
            </a:r>
            <a:r>
              <a:rPr lang="en-US" b="1" i="1" dirty="0" smtClean="0"/>
              <a:t> </a:t>
            </a:r>
            <a:r>
              <a:rPr lang="ro-RO" b="1" i="1" dirty="0" smtClean="0"/>
              <a:t>care au ca mod de operare</a:t>
            </a:r>
            <a:br>
              <a:rPr lang="ro-RO" b="1" i="1" dirty="0" smtClean="0"/>
            </a:br>
            <a:r>
              <a:rPr lang="ro-RO" b="1" i="1" dirty="0" smtClean="0"/>
              <a:t> </a:t>
            </a:r>
            <a:r>
              <a:rPr lang="en-US" b="1" i="1" dirty="0" err="1" smtClean="0"/>
              <a:t>investiții</a:t>
            </a:r>
            <a:r>
              <a:rPr lang="ro-RO" b="1" i="1" dirty="0" smtClean="0"/>
              <a:t>le online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72" y="1912304"/>
            <a:ext cx="11819246" cy="48368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algn="just" fontAlgn="base"/>
            <a:r>
              <a:rPr lang="ro-RO" dirty="0" smtClean="0"/>
              <a:t>Prin acest </a:t>
            </a:r>
            <a:r>
              <a:rPr lang="en-US" dirty="0" smtClean="0"/>
              <a:t>tip </a:t>
            </a:r>
            <a:r>
              <a:rPr lang="en-US" dirty="0"/>
              <a:t>de </a:t>
            </a:r>
            <a:r>
              <a:rPr lang="en-US" dirty="0" err="1"/>
              <a:t>fraudă</a:t>
            </a:r>
            <a:r>
              <a:rPr lang="en-US" dirty="0"/>
              <a:t> </a:t>
            </a:r>
            <a:r>
              <a:rPr lang="ro-RO" dirty="0" smtClean="0"/>
              <a:t>sunt solicitate </a:t>
            </a:r>
            <a:r>
              <a:rPr lang="en-US" dirty="0" err="1" smtClean="0"/>
              <a:t>datele</a:t>
            </a:r>
            <a:r>
              <a:rPr lang="en-US" dirty="0" smtClean="0"/>
              <a:t> </a:t>
            </a:r>
            <a:r>
              <a:rPr lang="en-US" dirty="0" err="1"/>
              <a:t>bancare</a:t>
            </a:r>
            <a:r>
              <a:rPr lang="en-US" dirty="0"/>
              <a:t> cu </a:t>
            </a:r>
            <a:r>
              <a:rPr lang="en-US" b="1" dirty="0" err="1"/>
              <a:t>promisiunea</a:t>
            </a:r>
            <a:r>
              <a:rPr lang="en-US" b="1" dirty="0"/>
              <a:t> </a:t>
            </a:r>
            <a:r>
              <a:rPr lang="en-US" b="1" dirty="0" err="1"/>
              <a:t>falsă</a:t>
            </a:r>
            <a:r>
              <a:rPr lang="en-US" b="1" dirty="0"/>
              <a:t> de </a:t>
            </a:r>
            <a:r>
              <a:rPr lang="en-US" b="1" dirty="0" err="1"/>
              <a:t>obținere</a:t>
            </a:r>
            <a:r>
              <a:rPr lang="en-US" b="1" dirty="0"/>
              <a:t> de </a:t>
            </a:r>
            <a:r>
              <a:rPr lang="en-US" b="1" dirty="0" err="1"/>
              <a:t>câștiguri</a:t>
            </a:r>
            <a:r>
              <a:rPr lang="en-US" dirty="0"/>
              <a:t> din </a:t>
            </a:r>
            <a:r>
              <a:rPr lang="en-US" dirty="0" err="1"/>
              <a:t>investiții</a:t>
            </a:r>
            <a:r>
              <a:rPr lang="en-US" dirty="0"/>
              <a:t> </a:t>
            </a:r>
            <a:r>
              <a:rPr lang="en-US" dirty="0" err="1" smtClean="0"/>
              <a:t>financiare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ro-RO" dirty="0" smtClean="0"/>
              <a:t>: </a:t>
            </a:r>
            <a:r>
              <a:rPr lang="en-US" b="1" dirty="0" err="1" smtClean="0"/>
              <a:t>criptomonede</a:t>
            </a:r>
            <a:r>
              <a:rPr lang="en-US" b="1" dirty="0"/>
              <a:t>, </a:t>
            </a:r>
            <a:r>
              <a:rPr lang="ro-RO" b="1" dirty="0" smtClean="0"/>
              <a:t>petrol, aur, etc.</a:t>
            </a:r>
            <a:r>
              <a:rPr lang="en-US" b="1" dirty="0" smtClean="0"/>
              <a:t> </a:t>
            </a:r>
            <a:endParaRPr lang="en-US" b="1" dirty="0"/>
          </a:p>
          <a:p>
            <a:pPr algn="just" fontAlgn="base"/>
            <a:r>
              <a:rPr lang="ro-RO" dirty="0" smtClean="0"/>
              <a:t>Potențialele victime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/>
              <a:t>contactate</a:t>
            </a:r>
            <a:r>
              <a:rPr lang="en-US" dirty="0"/>
              <a:t> 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b="1" dirty="0"/>
              <a:t>diverse </a:t>
            </a:r>
            <a:r>
              <a:rPr lang="en-US" b="1" dirty="0" err="1"/>
              <a:t>canale</a:t>
            </a:r>
            <a:r>
              <a:rPr lang="en-US" b="1" dirty="0"/>
              <a:t> de </a:t>
            </a:r>
            <a:r>
              <a:rPr lang="en-US" b="1" dirty="0" err="1"/>
              <a:t>comunicare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care </a:t>
            </a:r>
            <a:r>
              <a:rPr lang="en-US" dirty="0" err="1"/>
              <a:t>pretind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reprezentanți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companii</a:t>
            </a:r>
            <a:r>
              <a:rPr lang="en-US" dirty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/>
              <a:t>platforme</a:t>
            </a:r>
            <a:r>
              <a:rPr lang="en-US" dirty="0"/>
              <a:t> de </a:t>
            </a:r>
            <a:r>
              <a:rPr lang="en-US" dirty="0" err="1" smtClean="0"/>
              <a:t>investiții</a:t>
            </a:r>
            <a:r>
              <a:rPr lang="ro-RO" dirty="0" smtClean="0"/>
              <a:t>.</a:t>
            </a:r>
          </a:p>
          <a:p>
            <a:pPr algn="just" fontAlgn="base"/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schimbul</a:t>
            </a:r>
            <a:r>
              <a:rPr lang="en-US" dirty="0"/>
              <a:t> </a:t>
            </a:r>
            <a:r>
              <a:rPr lang="en-US" dirty="0" err="1"/>
              <a:t>promisiunilor</a:t>
            </a:r>
            <a:r>
              <a:rPr lang="en-US" dirty="0"/>
              <a:t> false de </a:t>
            </a:r>
            <a:r>
              <a:rPr lang="en-US" dirty="0" err="1"/>
              <a:t>câștiguri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, </a:t>
            </a:r>
            <a:r>
              <a:rPr lang="en-US" dirty="0" err="1"/>
              <a:t>fraudatorii</a:t>
            </a:r>
            <a:r>
              <a:rPr lang="en-US" dirty="0"/>
              <a:t> </a:t>
            </a:r>
            <a:r>
              <a:rPr lang="en-US" dirty="0" err="1"/>
              <a:t>conving</a:t>
            </a:r>
            <a:r>
              <a:rPr lang="en-US" dirty="0"/>
              <a:t> </a:t>
            </a:r>
            <a:r>
              <a:rPr lang="en-US" dirty="0" err="1"/>
              <a:t>persoanele</a:t>
            </a:r>
            <a:r>
              <a:rPr lang="en-US" dirty="0"/>
              <a:t> </a:t>
            </a:r>
            <a:r>
              <a:rPr lang="en-US" dirty="0" err="1"/>
              <a:t>vizate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furnizeze</a:t>
            </a:r>
            <a:r>
              <a:rPr lang="en-US" dirty="0"/>
              <a:t> </a:t>
            </a:r>
            <a:r>
              <a:rPr lang="en-US" b="1" dirty="0" err="1"/>
              <a:t>datele</a:t>
            </a:r>
            <a:r>
              <a:rPr lang="en-US" b="1" dirty="0"/>
              <a:t> de </a:t>
            </a:r>
            <a:r>
              <a:rPr lang="en-US" b="1" dirty="0" err="1"/>
              <a:t>acces</a:t>
            </a:r>
            <a:r>
              <a:rPr lang="en-US" b="1" dirty="0"/>
              <a:t> la </a:t>
            </a:r>
            <a:r>
              <a:rPr lang="en-US" b="1" dirty="0" err="1"/>
              <a:t>serviciile</a:t>
            </a:r>
            <a:r>
              <a:rPr lang="en-US" b="1" dirty="0"/>
              <a:t> </a:t>
            </a:r>
            <a:r>
              <a:rPr lang="en-US" b="1" dirty="0" err="1"/>
              <a:t>bancare</a:t>
            </a:r>
            <a:r>
              <a:rPr lang="en-US" b="1" dirty="0"/>
              <a:t> online </a:t>
            </a:r>
            <a:r>
              <a:rPr lang="en-US" dirty="0"/>
              <a:t>(Internet/ Mobile Banking), </a:t>
            </a:r>
            <a:r>
              <a:rPr lang="en-US" b="1" dirty="0" err="1"/>
              <a:t>datele</a:t>
            </a:r>
            <a:r>
              <a:rPr lang="en-US" b="1" dirty="0"/>
              <a:t> </a:t>
            </a:r>
            <a:r>
              <a:rPr lang="en-US" b="1" dirty="0" err="1"/>
              <a:t>cardului</a:t>
            </a:r>
            <a:r>
              <a:rPr lang="en-US" b="1" dirty="0"/>
              <a:t> </a:t>
            </a:r>
            <a:r>
              <a:rPr lang="en-US" b="1" dirty="0" err="1"/>
              <a:t>bancar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număr</a:t>
            </a:r>
            <a:r>
              <a:rPr lang="en-US" dirty="0"/>
              <a:t> card, </a:t>
            </a:r>
            <a:r>
              <a:rPr lang="en-US" dirty="0" err="1"/>
              <a:t>codul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de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spatele</a:t>
            </a:r>
            <a:r>
              <a:rPr lang="en-US" dirty="0"/>
              <a:t> </a:t>
            </a:r>
            <a:r>
              <a:rPr lang="en-US" dirty="0" err="1"/>
              <a:t>cardului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dirty="0" err="1"/>
              <a:t>coduri</a:t>
            </a:r>
            <a:r>
              <a:rPr lang="en-US" b="1" dirty="0"/>
              <a:t> </a:t>
            </a:r>
            <a:r>
              <a:rPr lang="en-US" b="1" dirty="0" smtClean="0"/>
              <a:t>SMS</a:t>
            </a:r>
            <a:r>
              <a:rPr lang="en-US" dirty="0"/>
              <a:t> </a:t>
            </a:r>
            <a:r>
              <a:rPr lang="ro-RO" dirty="0" smtClean="0"/>
              <a:t>sau</a:t>
            </a:r>
            <a:r>
              <a:rPr lang="en-US" dirty="0" smtClean="0"/>
              <a:t> se solicit</a:t>
            </a:r>
            <a:r>
              <a:rPr lang="ro-RO" dirty="0" smtClean="0"/>
              <a:t>ă</a:t>
            </a:r>
            <a:r>
              <a:rPr lang="en-US" dirty="0" smtClean="0"/>
              <a:t> o sum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ro-RO" dirty="0"/>
              <a:t>ț</a:t>
            </a:r>
            <a:r>
              <a:rPr lang="en-US" dirty="0" err="1" smtClean="0"/>
              <a:t>ial</a:t>
            </a:r>
            <a:r>
              <a:rPr lang="ro-RO" dirty="0" smtClean="0"/>
              <a:t>ă de aproximativ 1200/ 1250 RON, urmând să fie cerute ulterior și alte sume de bani sub pretextul că profitul va fi din ce în ce mai mare.</a:t>
            </a:r>
            <a:endParaRPr lang="ro-RO" dirty="0" smtClean="0"/>
          </a:p>
          <a:p>
            <a:pPr algn="just" fontAlgn="base"/>
            <a:r>
              <a:rPr lang="en-US" dirty="0" smtClean="0"/>
              <a:t>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persoanele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determinate </a:t>
            </a:r>
            <a:r>
              <a:rPr lang="en-US" dirty="0" err="1"/>
              <a:t>să-și</a:t>
            </a:r>
            <a:r>
              <a:rPr lang="en-US" dirty="0"/>
              <a:t> </a:t>
            </a:r>
            <a:r>
              <a:rPr lang="en-US" dirty="0" err="1"/>
              <a:t>instaleze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aplicații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prin</a:t>
            </a:r>
            <a:r>
              <a:rPr lang="en-US" b="1" dirty="0">
                <a:solidFill>
                  <a:srgbClr val="FF0000"/>
                </a:solidFill>
              </a:rPr>
              <a:t> care se </a:t>
            </a:r>
            <a:r>
              <a:rPr lang="en-US" b="1" dirty="0" err="1">
                <a:solidFill>
                  <a:srgbClr val="FF0000"/>
                </a:solidFill>
              </a:rPr>
              <a:t>permite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accesul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persoanelor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neautorizate</a:t>
            </a:r>
            <a:r>
              <a:rPr lang="en-US" b="1" dirty="0">
                <a:solidFill>
                  <a:srgbClr val="FF0000"/>
                </a:solidFill>
              </a:rPr>
              <a:t> la </a:t>
            </a:r>
            <a:r>
              <a:rPr lang="en-US" b="1" dirty="0" err="1">
                <a:solidFill>
                  <a:srgbClr val="FF0000"/>
                </a:solidFill>
              </a:rPr>
              <a:t>telefon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distanță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atacatorii</a:t>
            </a:r>
            <a:r>
              <a:rPr lang="en-US" dirty="0"/>
              <a:t> </a:t>
            </a:r>
            <a:r>
              <a:rPr lang="en-US" dirty="0" err="1"/>
              <a:t>ajung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acces</a:t>
            </a:r>
            <a:r>
              <a:rPr lang="en-US" dirty="0"/>
              <a:t> la </a:t>
            </a:r>
            <a:r>
              <a:rPr lang="en-US" dirty="0" err="1"/>
              <a:t>conturile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, </a:t>
            </a:r>
            <a:r>
              <a:rPr lang="en-US" dirty="0" err="1"/>
              <a:t>fapt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efectuării</a:t>
            </a:r>
            <a:r>
              <a:rPr lang="en-US" dirty="0"/>
              <a:t> de </a:t>
            </a:r>
            <a:r>
              <a:rPr lang="en-US" dirty="0" err="1"/>
              <a:t>operațiuni</a:t>
            </a:r>
            <a:r>
              <a:rPr lang="en-US" dirty="0"/>
              <a:t>.</a:t>
            </a:r>
          </a:p>
          <a:p>
            <a:pPr algn="just" fontAlgn="base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cazuri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b="1" dirty="0"/>
              <a:t>o </a:t>
            </a:r>
            <a:r>
              <a:rPr lang="en-US" b="1" dirty="0" err="1"/>
              <a:t>aparență</a:t>
            </a:r>
            <a:r>
              <a:rPr lang="en-US" b="1" dirty="0"/>
              <a:t> de </a:t>
            </a:r>
            <a:r>
              <a:rPr lang="en-US" b="1" dirty="0" err="1"/>
              <a:t>credibilitate</a:t>
            </a:r>
            <a:r>
              <a:rPr lang="en-US" dirty="0"/>
              <a:t>, </a:t>
            </a:r>
            <a:r>
              <a:rPr lang="en-US" dirty="0" err="1"/>
              <a:t>demersurile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prezentate</a:t>
            </a:r>
            <a:r>
              <a:rPr lang="en-US" dirty="0"/>
              <a:t> ca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promovate</a:t>
            </a:r>
            <a:r>
              <a:rPr lang="en-US" dirty="0"/>
              <a:t> de </a:t>
            </a:r>
            <a:r>
              <a:rPr lang="en-US" b="1" dirty="0"/>
              <a:t>o </a:t>
            </a:r>
            <a:r>
              <a:rPr lang="en-US" b="1" dirty="0" err="1"/>
              <a:t>personalitate</a:t>
            </a:r>
            <a:r>
              <a:rPr lang="en-US" b="1" dirty="0"/>
              <a:t> </a:t>
            </a:r>
            <a:r>
              <a:rPr lang="en-US" b="1" dirty="0" err="1"/>
              <a:t>publică</a:t>
            </a:r>
            <a:r>
              <a:rPr lang="en-US" b="1" dirty="0"/>
              <a:t> 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experiență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financiar</a:t>
            </a:r>
            <a:r>
              <a:rPr lang="en-US" dirty="0"/>
              <a:t>.</a:t>
            </a:r>
          </a:p>
          <a:p>
            <a:pPr algn="just" fontAlgn="base"/>
            <a:r>
              <a:rPr lang="en-US" b="1" dirty="0" err="1">
                <a:solidFill>
                  <a:srgbClr val="FF0000"/>
                </a:solidFill>
              </a:rPr>
              <a:t>Persoanele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dornice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câștiguri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substanțiale</a:t>
            </a:r>
            <a:r>
              <a:rPr lang="ro-RO" b="1" dirty="0" smtClean="0">
                <a:solidFill>
                  <a:srgbClr val="FF0000"/>
                </a:solidFill>
              </a:rPr>
              <a:t>, ușoare </a:t>
            </a:r>
            <a:r>
              <a:rPr lang="en-US" b="1" dirty="0" err="1" smtClean="0">
                <a:solidFill>
                  <a:srgbClr val="FF0000"/>
                </a:solidFill>
              </a:rPr>
              <a:t>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rapide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riscă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poată</a:t>
            </a:r>
            <a:r>
              <a:rPr lang="en-US" dirty="0"/>
              <a:t> </a:t>
            </a:r>
            <a:r>
              <a:rPr lang="en-US" dirty="0" err="1"/>
              <a:t>retrage</a:t>
            </a:r>
            <a:r>
              <a:rPr lang="en-US" dirty="0"/>
              <a:t> </a:t>
            </a:r>
            <a:r>
              <a:rPr lang="en-US" dirty="0" err="1"/>
              <a:t>sumele</a:t>
            </a:r>
            <a:r>
              <a:rPr lang="en-US" dirty="0"/>
              <a:t> </a:t>
            </a:r>
            <a:r>
              <a:rPr lang="en-US" dirty="0" err="1"/>
              <a:t>investite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fac</a:t>
            </a:r>
            <a:r>
              <a:rPr lang="en-US" dirty="0"/>
              <a:t> </a:t>
            </a:r>
            <a:r>
              <a:rPr lang="en-US" dirty="0" err="1"/>
              <a:t>vreun</a:t>
            </a:r>
            <a:r>
              <a:rPr lang="en-US" dirty="0"/>
              <a:t> transfer de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victime</a:t>
            </a:r>
            <a:r>
              <a:rPr lang="en-US" dirty="0"/>
              <a:t> ale </a:t>
            </a:r>
            <a:r>
              <a:rPr lang="en-US" dirty="0" err="1"/>
              <a:t>fraudelor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divulgarea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contului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cardului</a:t>
            </a:r>
            <a:r>
              <a:rPr lang="en-US" dirty="0"/>
              <a:t> </a:t>
            </a:r>
            <a:r>
              <a:rPr lang="en-US" dirty="0" err="1"/>
              <a:t>bancar</a:t>
            </a:r>
            <a:r>
              <a:rPr lang="en-US" dirty="0"/>
              <a:t>.  </a:t>
            </a:r>
            <a:endParaRPr lang="ro-RO" dirty="0" smtClean="0"/>
          </a:p>
          <a:p>
            <a:pPr algn="just" fontAlgn="base"/>
            <a:r>
              <a:rPr lang="ro-RO" dirty="0" smtClean="0"/>
              <a:t>După ce au pierdut diferite sume de bani, </a:t>
            </a:r>
            <a:r>
              <a:rPr lang="ro-RO" b="1" dirty="0" smtClean="0">
                <a:solidFill>
                  <a:srgbClr val="FF0000"/>
                </a:solidFill>
              </a:rPr>
              <a:t>victimele pot fi resunate </a:t>
            </a:r>
            <a:r>
              <a:rPr lang="ro-RO" dirty="0" smtClean="0"/>
              <a:t>de către infractori sub pretextul că sunt polițiști sau reprezentanți ai băncii și li se pretind accesul la cont sau anumite comisioane ,,pentru a li se returna sumele pierdute inițial”.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internet.DTI-SM-0032\AppData\Local\Packages\Microsoft.Windows.Photos_8wekyb3d8bbwe\TempState\ShareServiceTempFolder\Castiguri-sigure-si-mari-povesti-de-dragoste1-1024x536.jpg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28" y="446962"/>
            <a:ext cx="3125724" cy="1603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6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82" y="49139"/>
            <a:ext cx="10938164" cy="990774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</a:rPr>
              <a:t>Metode</a:t>
            </a:r>
            <a:r>
              <a:rPr lang="en-US" sz="4000" b="1" i="1" dirty="0">
                <a:solidFill>
                  <a:srgbClr val="FF0000"/>
                </a:solidFill>
              </a:rPr>
              <a:t> de a </a:t>
            </a:r>
            <a:r>
              <a:rPr lang="en-US" sz="4000" b="1" i="1" dirty="0" err="1">
                <a:solidFill>
                  <a:srgbClr val="FF0000"/>
                </a:solidFill>
              </a:rPr>
              <a:t>te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proteja</a:t>
            </a:r>
            <a:r>
              <a:rPr lang="en-US" sz="4000" b="1" i="1" dirty="0">
                <a:solidFill>
                  <a:srgbClr val="FF0000"/>
                </a:solidFill>
              </a:rPr>
              <a:t> de </a:t>
            </a:r>
            <a:r>
              <a:rPr lang="en-US" sz="4000" b="1" i="1" dirty="0" err="1">
                <a:solidFill>
                  <a:srgbClr val="FF0000"/>
                </a:solidFill>
              </a:rPr>
              <a:t>fraudele</a:t>
            </a:r>
            <a:r>
              <a:rPr lang="en-US" sz="4000" b="1" i="1" dirty="0">
                <a:solidFill>
                  <a:srgbClr val="FF0000"/>
                </a:solidFill>
              </a:rPr>
              <a:t> legate de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investiții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7" y="1259031"/>
            <a:ext cx="4957764" cy="3971854"/>
          </a:xfrm>
        </p:spPr>
        <p:txBody>
          <a:bodyPr>
            <a:normAutofit fontScale="92500" lnSpcReduction="10000"/>
          </a:bodyPr>
          <a:lstStyle/>
          <a:p>
            <a:pPr lvl="0" algn="just" fontAlgn="base"/>
            <a:r>
              <a:rPr lang="ro-RO" sz="2600" b="1" dirty="0" smtClean="0"/>
              <a:t>V</a:t>
            </a:r>
            <a:r>
              <a:rPr lang="en-US" sz="2600" b="1" dirty="0" err="1" smtClean="0"/>
              <a:t>erific</a:t>
            </a:r>
            <a:r>
              <a:rPr lang="ro-RO" sz="2600" b="1" dirty="0" smtClean="0"/>
              <a:t>ă</a:t>
            </a:r>
            <a:r>
              <a:rPr lang="en-US" sz="2600" b="1" dirty="0" smtClean="0"/>
              <a:t> </a:t>
            </a:r>
            <a:r>
              <a:rPr lang="en-US" sz="2600" b="1" dirty="0"/>
              <a:t>din </a:t>
            </a:r>
            <a:r>
              <a:rPr lang="en-US" sz="2600" b="1" dirty="0" err="1"/>
              <a:t>mai</a:t>
            </a:r>
            <a:r>
              <a:rPr lang="en-US" sz="2600" b="1" dirty="0"/>
              <a:t> </a:t>
            </a:r>
            <a:r>
              <a:rPr lang="en-US" sz="2600" b="1" dirty="0" err="1"/>
              <a:t>multe</a:t>
            </a:r>
            <a:r>
              <a:rPr lang="en-US" sz="2600" b="1" dirty="0"/>
              <a:t> </a:t>
            </a:r>
            <a:r>
              <a:rPr lang="en-US" sz="2600" b="1" dirty="0" err="1"/>
              <a:t>surse</a:t>
            </a:r>
            <a:r>
              <a:rPr lang="en-US" sz="2600" b="1" dirty="0"/>
              <a:t> </a:t>
            </a:r>
            <a:r>
              <a:rPr lang="en-US" sz="2600" b="1" dirty="0" err="1"/>
              <a:t>orice</a:t>
            </a:r>
            <a:r>
              <a:rPr lang="en-US" sz="2600" b="1" dirty="0"/>
              <a:t> </a:t>
            </a:r>
            <a:r>
              <a:rPr lang="en-US" sz="2600" b="1" dirty="0" err="1"/>
              <a:t>propunere</a:t>
            </a:r>
            <a:r>
              <a:rPr lang="en-US" sz="2600" b="1" dirty="0"/>
              <a:t> de </a:t>
            </a:r>
            <a:r>
              <a:rPr lang="en-US" sz="2600" b="1" dirty="0" err="1"/>
              <a:t>investiţie</a:t>
            </a:r>
            <a:r>
              <a:rPr lang="en-US" sz="2600" b="1" dirty="0"/>
              <a:t> </a:t>
            </a:r>
            <a:r>
              <a:rPr lang="en-US" sz="2600" dirty="0"/>
              <a:t>cu un </a:t>
            </a:r>
            <a:r>
              <a:rPr lang="en-US" sz="2600" dirty="0" err="1"/>
              <a:t>câștig</a:t>
            </a:r>
            <a:r>
              <a:rPr lang="en-US" sz="2600" dirty="0"/>
              <a:t> mare de la </a:t>
            </a:r>
            <a:r>
              <a:rPr lang="en-US" sz="2600" dirty="0" err="1"/>
              <a:t>persoane</a:t>
            </a:r>
            <a:r>
              <a:rPr lang="en-US" sz="2600" dirty="0"/>
              <a:t> </a:t>
            </a:r>
            <a:r>
              <a:rPr lang="en-US" sz="2600" dirty="0" err="1"/>
              <a:t>necunoscute</a:t>
            </a:r>
            <a:r>
              <a:rPr lang="en-US" sz="2600" dirty="0"/>
              <a:t>. </a:t>
            </a:r>
            <a:endParaRPr lang="ro-RO" sz="2600" dirty="0" smtClean="0"/>
          </a:p>
          <a:p>
            <a:pPr lvl="0" algn="just" fontAlgn="base"/>
            <a:r>
              <a:rPr lang="en-US" sz="2600" dirty="0" smtClean="0"/>
              <a:t>Ai </a:t>
            </a:r>
            <a:r>
              <a:rPr lang="en-US" sz="2600" dirty="0" err="1"/>
              <a:t>grijă</a:t>
            </a:r>
            <a:r>
              <a:rPr lang="en-US" sz="2600" dirty="0"/>
              <a:t> la </a:t>
            </a:r>
            <a:r>
              <a:rPr lang="en-US" sz="2600" dirty="0" err="1"/>
              <a:t>mesajele</a:t>
            </a:r>
            <a:r>
              <a:rPr lang="en-US" sz="2600" dirty="0"/>
              <a:t> </a:t>
            </a:r>
            <a:r>
              <a:rPr lang="en-US" sz="2600" dirty="0" err="1" smtClean="0"/>
              <a:t>prin</a:t>
            </a:r>
            <a:r>
              <a:rPr lang="en-US" sz="2600" dirty="0" smtClean="0"/>
              <a:t> </a:t>
            </a:r>
            <a:r>
              <a:rPr lang="en-US" sz="2600" dirty="0"/>
              <a:t>care </a:t>
            </a:r>
            <a:r>
              <a:rPr lang="en-US" sz="2600" b="1" dirty="0" err="1"/>
              <a:t>ţi</a:t>
            </a:r>
            <a:r>
              <a:rPr lang="en-US" sz="2600" b="1" dirty="0"/>
              <a:t> se </a:t>
            </a:r>
            <a:r>
              <a:rPr lang="en-US" sz="2600" b="1" dirty="0" err="1"/>
              <a:t>oferă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câştiguri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ro-RO" sz="2600" b="1" dirty="0" smtClean="0">
                <a:solidFill>
                  <a:srgbClr val="FF0000"/>
                </a:solidFill>
              </a:rPr>
              <a:t>ușoare, </a:t>
            </a:r>
            <a:r>
              <a:rPr lang="en-US" sz="2600" b="1" dirty="0" err="1" smtClean="0">
                <a:solidFill>
                  <a:srgbClr val="FF0000"/>
                </a:solidFill>
              </a:rPr>
              <a:t>rapide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sau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mari</a:t>
            </a:r>
            <a:r>
              <a:rPr lang="en-US" sz="2600" dirty="0"/>
              <a:t>. Nu </a:t>
            </a:r>
            <a:r>
              <a:rPr lang="en-US" sz="2600" dirty="0" err="1"/>
              <a:t>accesa</a:t>
            </a:r>
            <a:r>
              <a:rPr lang="en-US" sz="2600" dirty="0"/>
              <a:t> link-</a:t>
            </a:r>
            <a:r>
              <a:rPr lang="en-US" sz="2600" dirty="0" err="1"/>
              <a:t>urile</a:t>
            </a:r>
            <a:r>
              <a:rPr lang="en-US" sz="2600" dirty="0"/>
              <a:t> de </a:t>
            </a:r>
            <a:r>
              <a:rPr lang="en-US" sz="2600" dirty="0" err="1"/>
              <a:t>pe</a:t>
            </a:r>
            <a:r>
              <a:rPr lang="en-US" sz="2600" dirty="0"/>
              <a:t> </a:t>
            </a:r>
            <a:r>
              <a:rPr lang="en-US" sz="2600" dirty="0" err="1"/>
              <a:t>platformele</a:t>
            </a:r>
            <a:r>
              <a:rPr lang="en-US" sz="2600" dirty="0"/>
              <a:t> de </a:t>
            </a:r>
            <a:r>
              <a:rPr lang="en-US" sz="2600" dirty="0" err="1"/>
              <a:t>socializare</a:t>
            </a:r>
            <a:r>
              <a:rPr lang="en-US" sz="2600" dirty="0"/>
              <a:t> care </a:t>
            </a:r>
            <a:r>
              <a:rPr lang="en-US" sz="2600" dirty="0" err="1"/>
              <a:t>promit</a:t>
            </a:r>
            <a:r>
              <a:rPr lang="en-US" sz="2600" dirty="0"/>
              <a:t> </a:t>
            </a:r>
            <a:r>
              <a:rPr lang="en-US" sz="2600" dirty="0" err="1"/>
              <a:t>câștiguri</a:t>
            </a:r>
            <a:r>
              <a:rPr lang="en-US" sz="2600" dirty="0"/>
              <a:t> </a:t>
            </a:r>
            <a:r>
              <a:rPr lang="en-US" sz="2600" dirty="0" err="1"/>
              <a:t>mari</a:t>
            </a:r>
            <a:r>
              <a:rPr lang="en-US" sz="2600" dirty="0"/>
              <a:t> de </a:t>
            </a:r>
            <a:r>
              <a:rPr lang="en-US" sz="2600" dirty="0" err="1"/>
              <a:t>bani</a:t>
            </a:r>
            <a:r>
              <a:rPr lang="en-US" sz="2600" dirty="0"/>
              <a:t> </a:t>
            </a:r>
            <a:r>
              <a:rPr lang="en-US" sz="2600" dirty="0" err="1"/>
              <a:t>într</a:t>
            </a:r>
            <a:r>
              <a:rPr lang="en-US" sz="2600" dirty="0"/>
              <a:t>-un </a:t>
            </a:r>
            <a:r>
              <a:rPr lang="en-US" sz="2600" dirty="0" err="1"/>
              <a:t>termen</a:t>
            </a:r>
            <a:r>
              <a:rPr lang="en-US" sz="2600" dirty="0"/>
              <a:t> </a:t>
            </a:r>
            <a:r>
              <a:rPr lang="en-US" sz="2600" dirty="0" err="1"/>
              <a:t>scurt</a:t>
            </a:r>
            <a:r>
              <a:rPr lang="en-US" sz="2600" dirty="0"/>
              <a:t> de </a:t>
            </a:r>
            <a:r>
              <a:rPr lang="en-US" sz="2600" dirty="0" err="1"/>
              <a:t>timp</a:t>
            </a:r>
            <a:r>
              <a:rPr lang="en-US" sz="2600" dirty="0"/>
              <a:t>;</a:t>
            </a:r>
          </a:p>
          <a:p>
            <a:pPr lvl="0" algn="just" fontAlgn="base"/>
            <a:r>
              <a:rPr lang="en-US" sz="2600" dirty="0" smtClean="0"/>
              <a:t>Nu </a:t>
            </a:r>
            <a:r>
              <a:rPr lang="en-US" sz="2600" dirty="0" err="1"/>
              <a:t>instala</a:t>
            </a:r>
            <a:r>
              <a:rPr lang="en-US" sz="2600" dirty="0"/>
              <a:t> </a:t>
            </a:r>
            <a:r>
              <a:rPr lang="en-US" sz="2600" b="1" dirty="0" err="1"/>
              <a:t>aplicații</a:t>
            </a:r>
            <a:r>
              <a:rPr lang="en-US" sz="2600" b="1" dirty="0"/>
              <a:t> </a:t>
            </a:r>
            <a:r>
              <a:rPr lang="en-US" sz="2600" b="1" dirty="0" err="1"/>
              <a:t>pe</a:t>
            </a:r>
            <a:r>
              <a:rPr lang="en-US" sz="2600" b="1" dirty="0"/>
              <a:t> </a:t>
            </a:r>
            <a:r>
              <a:rPr lang="en-US" sz="2600" b="1" dirty="0" err="1"/>
              <a:t>telefon</a:t>
            </a:r>
            <a:r>
              <a:rPr lang="en-US" sz="2600" b="1" dirty="0"/>
              <a:t>/calculator </a:t>
            </a:r>
            <a:r>
              <a:rPr lang="en-US" sz="2600" dirty="0" err="1"/>
              <a:t>decât</a:t>
            </a:r>
            <a:r>
              <a:rPr lang="en-US" sz="2600" dirty="0"/>
              <a:t> din </a:t>
            </a:r>
            <a:r>
              <a:rPr lang="en-US" sz="2600" dirty="0" err="1"/>
              <a:t>surse</a:t>
            </a:r>
            <a:r>
              <a:rPr lang="en-US" sz="2600" dirty="0"/>
              <a:t> </a:t>
            </a:r>
            <a:r>
              <a:rPr lang="en-US" sz="2600" dirty="0" err="1"/>
              <a:t>oficiale</a:t>
            </a:r>
            <a:r>
              <a:rPr lang="en-US" sz="2600" dirty="0"/>
              <a:t>;</a:t>
            </a:r>
          </a:p>
          <a:p>
            <a:endParaRPr lang="en-US" dirty="0"/>
          </a:p>
        </p:txBody>
      </p:sp>
      <p:pic>
        <p:nvPicPr>
          <p:cNvPr id="4" name="Picture 3" descr="ntl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24" y="5061527"/>
            <a:ext cx="1917649" cy="1491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06060" y="2610355"/>
            <a:ext cx="5265939" cy="4173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US" dirty="0" err="1" smtClean="0"/>
              <a:t>Asigură-te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ești</a:t>
            </a:r>
            <a:r>
              <a:rPr lang="en-US" dirty="0" smtClean="0"/>
              <a:t> </a:t>
            </a:r>
            <a:r>
              <a:rPr lang="en-US" dirty="0" err="1" smtClean="0"/>
              <a:t>singura</a:t>
            </a:r>
            <a:r>
              <a:rPr lang="en-US" dirty="0" smtClean="0"/>
              <a:t> </a:t>
            </a:r>
            <a:r>
              <a:rPr lang="en-US" dirty="0" err="1" smtClean="0"/>
              <a:t>persoană</a:t>
            </a:r>
            <a:r>
              <a:rPr lang="en-US" dirty="0" smtClean="0"/>
              <a:t> care are </a:t>
            </a:r>
            <a:r>
              <a:rPr lang="en-US" dirty="0" err="1" smtClean="0"/>
              <a:t>acces</a:t>
            </a:r>
            <a:r>
              <a:rPr lang="en-US" dirty="0" smtClean="0"/>
              <a:t> la </a:t>
            </a:r>
            <a:r>
              <a:rPr lang="en-US" b="1" dirty="0" err="1" smtClean="0"/>
              <a:t>aplicațiile</a:t>
            </a:r>
            <a:r>
              <a:rPr lang="en-US" b="1" dirty="0" smtClean="0"/>
              <a:t>/site-</a:t>
            </a:r>
            <a:r>
              <a:rPr lang="en-US" b="1" dirty="0" err="1" smtClean="0"/>
              <a:t>urile</a:t>
            </a:r>
            <a:r>
              <a:rPr lang="en-US" b="1" dirty="0" smtClean="0"/>
              <a:t> de </a:t>
            </a:r>
            <a:r>
              <a:rPr lang="en-US" b="1" dirty="0" err="1" smtClean="0"/>
              <a:t>investiții</a:t>
            </a:r>
            <a:r>
              <a:rPr lang="en-US" dirty="0" smtClean="0"/>
              <a:t>, nu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persoana</a:t>
            </a:r>
            <a:r>
              <a:rPr lang="en-US" dirty="0" smtClean="0"/>
              <a:t> care </a:t>
            </a:r>
            <a:r>
              <a:rPr lang="en-US" dirty="0" err="1" smtClean="0"/>
              <a:t>ți</a:t>
            </a:r>
            <a:r>
              <a:rPr lang="en-US" dirty="0" smtClean="0"/>
              <a:t>-a </a:t>
            </a:r>
            <a:r>
              <a:rPr lang="en-US" dirty="0" err="1" smtClean="0"/>
              <a:t>vorbit</a:t>
            </a:r>
            <a:r>
              <a:rPr lang="en-US" dirty="0" smtClean="0"/>
              <a:t> de </a:t>
            </a:r>
            <a:r>
              <a:rPr lang="en-US" dirty="0" err="1" smtClean="0"/>
              <a:t>investiții</a:t>
            </a:r>
            <a:r>
              <a:rPr lang="en-US" dirty="0" smtClean="0"/>
              <a:t>;</a:t>
            </a:r>
          </a:p>
          <a:p>
            <a:pPr algn="just" fontAlgn="base"/>
            <a:r>
              <a:rPr lang="en-US" dirty="0" smtClean="0"/>
              <a:t>Nu </a:t>
            </a:r>
            <a:r>
              <a:rPr lang="en-US" dirty="0" err="1" smtClean="0"/>
              <a:t>furniza</a:t>
            </a:r>
            <a:r>
              <a:rPr lang="en-US" dirty="0" smtClean="0"/>
              <a:t> </a:t>
            </a:r>
            <a:r>
              <a:rPr lang="en-US" dirty="0" err="1" smtClean="0"/>
              <a:t>niciodată</a:t>
            </a:r>
            <a:r>
              <a:rPr lang="en-US" dirty="0" smtClean="0"/>
              <a:t> </a:t>
            </a:r>
            <a:r>
              <a:rPr lang="en-US" dirty="0" err="1" smtClean="0"/>
              <a:t>altor</a:t>
            </a:r>
            <a:r>
              <a:rPr lang="en-US" dirty="0" smtClean="0"/>
              <a:t> </a:t>
            </a:r>
            <a:r>
              <a:rPr lang="en-US" dirty="0" err="1" smtClean="0"/>
              <a:t>persoane</a:t>
            </a:r>
            <a:r>
              <a:rPr lang="en-US" dirty="0" smtClean="0"/>
              <a:t> </a:t>
            </a:r>
            <a:r>
              <a:rPr lang="en-US" b="1" dirty="0" err="1" smtClean="0"/>
              <a:t>datele</a:t>
            </a:r>
            <a:r>
              <a:rPr lang="en-US" b="1" dirty="0" smtClean="0"/>
              <a:t> </a:t>
            </a:r>
            <a:r>
              <a:rPr lang="en-US" b="1" dirty="0" err="1" smtClean="0"/>
              <a:t>personale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bancare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, user, </a:t>
            </a:r>
            <a:r>
              <a:rPr lang="en-US" dirty="0" err="1" smtClean="0"/>
              <a:t>parola</a:t>
            </a:r>
            <a:r>
              <a:rPr lang="en-US" dirty="0" smtClean="0"/>
              <a:t> Mobile/Internet banking, </a:t>
            </a:r>
            <a:r>
              <a:rPr lang="en-US" dirty="0" err="1" smtClean="0"/>
              <a:t>numărul</a:t>
            </a:r>
            <a:r>
              <a:rPr lang="en-US" dirty="0" smtClean="0"/>
              <a:t> </a:t>
            </a:r>
            <a:r>
              <a:rPr lang="en-US" dirty="0" err="1" smtClean="0"/>
              <a:t>cardului</a:t>
            </a:r>
            <a:r>
              <a:rPr lang="en-US" dirty="0" smtClean="0"/>
              <a:t>, </a:t>
            </a:r>
            <a:r>
              <a:rPr lang="en-US" dirty="0" err="1" smtClean="0"/>
              <a:t>codul</a:t>
            </a:r>
            <a:r>
              <a:rPr lang="en-US" dirty="0" smtClean="0"/>
              <a:t> de </a:t>
            </a:r>
            <a:r>
              <a:rPr lang="en-US" dirty="0" err="1" smtClean="0"/>
              <a:t>securitate</a:t>
            </a:r>
            <a:r>
              <a:rPr lang="en-US" dirty="0" smtClean="0"/>
              <a:t> de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spatele</a:t>
            </a:r>
            <a:r>
              <a:rPr lang="en-US" dirty="0" smtClean="0"/>
              <a:t> </a:t>
            </a:r>
            <a:r>
              <a:rPr lang="en-US" dirty="0" err="1" smtClean="0"/>
              <a:t>cardului</a:t>
            </a:r>
            <a:r>
              <a:rPr lang="en-US" dirty="0" smtClean="0"/>
              <a:t> etc.);</a:t>
            </a:r>
          </a:p>
          <a:p>
            <a:pPr algn="just" fontAlgn="base"/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crezi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înșelat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furnizat</a:t>
            </a:r>
            <a:r>
              <a:rPr lang="en-US" dirty="0" smtClean="0"/>
              <a:t> </a:t>
            </a:r>
            <a:r>
              <a:rPr lang="en-US" dirty="0" err="1" smtClean="0"/>
              <a:t>datele</a:t>
            </a:r>
            <a:r>
              <a:rPr lang="en-US" dirty="0" smtClean="0"/>
              <a:t> </a:t>
            </a:r>
            <a:r>
              <a:rPr lang="en-US" dirty="0" err="1" smtClean="0"/>
              <a:t>bancare</a:t>
            </a:r>
            <a:r>
              <a:rPr lang="en-US" dirty="0" smtClean="0"/>
              <a:t> </a:t>
            </a:r>
            <a:r>
              <a:rPr lang="en-US" dirty="0" err="1" smtClean="0"/>
              <a:t>altor</a:t>
            </a:r>
            <a:r>
              <a:rPr lang="en-US" dirty="0" smtClean="0"/>
              <a:t> </a:t>
            </a:r>
            <a:r>
              <a:rPr lang="en-US" dirty="0" err="1" smtClean="0"/>
              <a:t>persoane</a:t>
            </a:r>
            <a:r>
              <a:rPr lang="en-US" dirty="0" smtClean="0"/>
              <a:t>, </a:t>
            </a:r>
            <a:r>
              <a:rPr lang="en-US" b="1" dirty="0" err="1" smtClean="0"/>
              <a:t>anunţă</a:t>
            </a:r>
            <a:r>
              <a:rPr lang="en-US" b="1" dirty="0" smtClean="0"/>
              <a:t> </a:t>
            </a:r>
            <a:r>
              <a:rPr lang="en-US" b="1" dirty="0" err="1" smtClean="0"/>
              <a:t>imediat</a:t>
            </a:r>
            <a:r>
              <a:rPr lang="en-US" b="1" dirty="0" smtClean="0"/>
              <a:t> </a:t>
            </a:r>
            <a:r>
              <a:rPr lang="en-US" b="1" dirty="0" err="1" smtClean="0"/>
              <a:t>banca</a:t>
            </a:r>
            <a:r>
              <a:rPr lang="en-US" b="1" dirty="0" smtClean="0"/>
              <a:t> la care </a:t>
            </a:r>
            <a:r>
              <a:rPr lang="en-US" b="1" dirty="0" err="1" smtClean="0"/>
              <a:t>ai</a:t>
            </a:r>
            <a:r>
              <a:rPr lang="en-US" b="1" dirty="0" smtClean="0"/>
              <a:t> </a:t>
            </a:r>
            <a:r>
              <a:rPr lang="en-US" b="1" dirty="0" err="1" smtClean="0"/>
              <a:t>conturile</a:t>
            </a:r>
            <a:r>
              <a:rPr lang="en-US" b="1" dirty="0" smtClean="0"/>
              <a:t> </a:t>
            </a:r>
            <a:r>
              <a:rPr lang="en-US" b="1" dirty="0" err="1" smtClean="0"/>
              <a:t>şi</a:t>
            </a:r>
            <a:r>
              <a:rPr lang="en-US" b="1" dirty="0" smtClean="0"/>
              <a:t> </a:t>
            </a:r>
            <a:r>
              <a:rPr lang="en-US" b="1" dirty="0" err="1" smtClean="0"/>
              <a:t>poliția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 descr="s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889" y="966021"/>
            <a:ext cx="1773450" cy="148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internet.DTI-SM-0032\Desktop\Investment_scams_R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39" y="397163"/>
            <a:ext cx="8496134" cy="611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4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64" y="407763"/>
            <a:ext cx="7462982" cy="1090627"/>
          </a:xfrm>
        </p:spPr>
        <p:txBody>
          <a:bodyPr>
            <a:noAutofit/>
          </a:bodyPr>
          <a:lstStyle/>
          <a:p>
            <a:pPr algn="ctr"/>
            <a:r>
              <a:rPr lang="ro-RO" sz="4000" b="1" i="1" dirty="0">
                <a:solidFill>
                  <a:srgbClr val="0070C0"/>
                </a:solidFill>
              </a:rPr>
              <a:t>C</a:t>
            </a:r>
            <a:r>
              <a:rPr lang="en-US" sz="4000" b="1" i="1" dirty="0" smtClean="0">
                <a:solidFill>
                  <a:srgbClr val="0070C0"/>
                </a:solidFill>
              </a:rPr>
              <a:t>um </a:t>
            </a:r>
            <a:r>
              <a:rPr lang="en-US" sz="4000" b="1" i="1" dirty="0" err="1">
                <a:solidFill>
                  <a:srgbClr val="0070C0"/>
                </a:solidFill>
              </a:rPr>
              <a:t>să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te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protejezi</a:t>
            </a:r>
            <a:r>
              <a:rPr lang="en-US" sz="4000" b="1" i="1" dirty="0">
                <a:solidFill>
                  <a:srgbClr val="0070C0"/>
                </a:solidFill>
              </a:rPr>
              <a:t> de </a:t>
            </a:r>
            <a:r>
              <a:rPr lang="en-US" sz="4000" b="1" i="1" dirty="0" err="1">
                <a:solidFill>
                  <a:srgbClr val="0070C0"/>
                </a:solidFill>
              </a:rPr>
              <a:t>fraudele</a:t>
            </a:r>
            <a:r>
              <a:rPr lang="en-US" sz="4000" b="1" i="1" dirty="0">
                <a:solidFill>
                  <a:srgbClr val="0070C0"/>
                </a:solidFill>
              </a:rPr>
              <a:t> din </a:t>
            </a:r>
            <a:r>
              <a:rPr lang="en-US" sz="4000" b="1" i="1" dirty="0" err="1">
                <a:solidFill>
                  <a:srgbClr val="0070C0"/>
                </a:solidFill>
              </a:rPr>
              <a:t>mediul</a:t>
            </a:r>
            <a:r>
              <a:rPr lang="en-US" sz="4000" b="1" i="1" dirty="0">
                <a:solidFill>
                  <a:srgbClr val="0070C0"/>
                </a:solidFill>
              </a:rPr>
              <a:t> online 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2" y="1902388"/>
            <a:ext cx="11480801" cy="2891286"/>
          </a:xfrm>
        </p:spPr>
        <p:txBody>
          <a:bodyPr>
            <a:noAutofit/>
          </a:bodyPr>
          <a:lstStyle/>
          <a:p>
            <a:pPr lvl="0" algn="just" fontAlgn="base"/>
            <a:r>
              <a:rPr lang="en-US" sz="1800" b="1" dirty="0" err="1">
                <a:solidFill>
                  <a:srgbClr val="FF0000"/>
                </a:solidFill>
              </a:rPr>
              <a:t>Evită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să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accesezi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link-</a:t>
            </a:r>
            <a:r>
              <a:rPr lang="en-US" sz="1800" dirty="0" err="1"/>
              <a:t>uri</a:t>
            </a:r>
            <a:r>
              <a:rPr lang="en-US" sz="1800" dirty="0"/>
              <a:t>, </a:t>
            </a:r>
            <a:r>
              <a:rPr lang="en-US" sz="1800" dirty="0" err="1"/>
              <a:t>primite</a:t>
            </a:r>
            <a:r>
              <a:rPr lang="en-US" sz="1800" dirty="0"/>
              <a:t> din </a:t>
            </a:r>
            <a:r>
              <a:rPr lang="en-US" sz="1800" dirty="0" err="1"/>
              <a:t>surse</a:t>
            </a:r>
            <a:r>
              <a:rPr lang="en-US" sz="1800" dirty="0"/>
              <a:t> </a:t>
            </a:r>
            <a:r>
              <a:rPr lang="en-US" sz="1800" dirty="0" err="1"/>
              <a:t>necunoscute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mail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SMS,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intermediul</a:t>
            </a:r>
            <a:r>
              <a:rPr lang="en-US" sz="1800" dirty="0"/>
              <a:t> </a:t>
            </a:r>
            <a:r>
              <a:rPr lang="en-US" sz="1800" dirty="0" err="1"/>
              <a:t>comunicărilor</a:t>
            </a:r>
            <a:r>
              <a:rPr lang="en-US" sz="1800" dirty="0"/>
              <a:t> de </a:t>
            </a:r>
            <a:r>
              <a:rPr lang="en-US" sz="1800" dirty="0" err="1"/>
              <a:t>pe</a:t>
            </a:r>
            <a:r>
              <a:rPr lang="en-US" sz="1800" dirty="0"/>
              <a:t> social media, </a:t>
            </a:r>
            <a:r>
              <a:rPr lang="en-US" sz="1800" dirty="0" err="1"/>
              <a:t>ori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intermediul</a:t>
            </a:r>
            <a:r>
              <a:rPr lang="en-US" sz="1800" dirty="0"/>
              <a:t> </a:t>
            </a:r>
            <a:r>
              <a:rPr lang="en-US" sz="1800" dirty="0" err="1"/>
              <a:t>platformelor</a:t>
            </a:r>
            <a:r>
              <a:rPr lang="en-US" sz="1800" dirty="0"/>
              <a:t> de tip chat (WhatsApp, Signal, Telegram, etc.)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nu </a:t>
            </a:r>
            <a:r>
              <a:rPr lang="en-US" sz="1800" b="1" dirty="0" err="1">
                <a:solidFill>
                  <a:srgbClr val="FF0000"/>
                </a:solidFill>
              </a:rPr>
              <a:t>completa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datele</a:t>
            </a:r>
            <a:r>
              <a:rPr lang="en-US" sz="1800" b="1" dirty="0">
                <a:solidFill>
                  <a:srgbClr val="FF0000"/>
                </a:solidFill>
              </a:rPr>
              <a:t> tale </a:t>
            </a:r>
            <a:r>
              <a:rPr lang="en-US" sz="1800" b="1" dirty="0" err="1">
                <a:solidFill>
                  <a:srgbClr val="FF0000"/>
                </a:solidFill>
              </a:rPr>
              <a:t>personale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sau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bancare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 smtClean="0"/>
              <a:t>acestea</a:t>
            </a:r>
            <a:r>
              <a:rPr lang="ro-RO" sz="1800" dirty="0" smtClean="0"/>
              <a:t>.</a:t>
            </a:r>
          </a:p>
          <a:p>
            <a:pPr marL="0" lvl="0" indent="0" algn="just" fontAlgn="base">
              <a:buNone/>
            </a:pPr>
            <a:endParaRPr lang="en-US" sz="800" dirty="0"/>
          </a:p>
          <a:p>
            <a:pPr lvl="0" algn="just" fontAlgn="base"/>
            <a:r>
              <a:rPr lang="en-US" sz="1800" b="1" dirty="0">
                <a:solidFill>
                  <a:srgbClr val="FF0000"/>
                </a:solidFill>
              </a:rPr>
              <a:t>Nu da click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</a:t>
            </a:r>
            <a:r>
              <a:rPr lang="en-US" sz="1800" dirty="0" err="1"/>
              <a:t>ai</a:t>
            </a:r>
            <a:r>
              <a:rPr lang="en-US" sz="1800" dirty="0"/>
              <a:t> </a:t>
            </a:r>
            <a:r>
              <a:rPr lang="en-US" sz="1800" dirty="0" err="1"/>
              <a:t>fost</a:t>
            </a:r>
            <a:r>
              <a:rPr lang="en-US" sz="1800" dirty="0"/>
              <a:t> </a:t>
            </a:r>
            <a:r>
              <a:rPr lang="en-US" sz="1800" dirty="0" err="1"/>
              <a:t>etichetat</a:t>
            </a:r>
            <a:r>
              <a:rPr lang="en-US" sz="1800" dirty="0"/>
              <a:t> </a:t>
            </a:r>
            <a:r>
              <a:rPr lang="en-US" sz="1800" dirty="0" err="1"/>
              <a:t>într</a:t>
            </a:r>
            <a:r>
              <a:rPr lang="en-US" sz="1800" dirty="0"/>
              <a:t>-o </a:t>
            </a:r>
            <a:r>
              <a:rPr lang="en-US" sz="1800" dirty="0" err="1"/>
              <a:t>postare</a:t>
            </a:r>
            <a:r>
              <a:rPr lang="en-US" sz="1800" dirty="0"/>
              <a:t> din social media care </a:t>
            </a:r>
            <a:r>
              <a:rPr lang="en-US" sz="1800" dirty="0" err="1"/>
              <a:t>îți</a:t>
            </a:r>
            <a:r>
              <a:rPr lang="en-US" sz="1800" dirty="0"/>
              <a:t> </a:t>
            </a:r>
            <a:r>
              <a:rPr lang="en-US" sz="1800" dirty="0" err="1"/>
              <a:t>promite</a:t>
            </a:r>
            <a:r>
              <a:rPr lang="en-US" sz="1800" dirty="0"/>
              <a:t> </a:t>
            </a:r>
            <a:r>
              <a:rPr lang="en-US" sz="1800" dirty="0" err="1"/>
              <a:t>câștiguri</a:t>
            </a:r>
            <a:r>
              <a:rPr lang="en-US" sz="1800" dirty="0"/>
              <a:t> </a:t>
            </a:r>
            <a:r>
              <a:rPr lang="en-US" sz="1800" dirty="0" err="1"/>
              <a:t>mari</a:t>
            </a:r>
            <a:r>
              <a:rPr lang="en-US" sz="1800" dirty="0"/>
              <a:t>, cu </a:t>
            </a:r>
            <a:r>
              <a:rPr lang="en-US" sz="1800" dirty="0" err="1"/>
              <a:t>siguranță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vorba</a:t>
            </a:r>
            <a:r>
              <a:rPr lang="en-US" sz="1800" dirty="0"/>
              <a:t> </a:t>
            </a:r>
            <a:r>
              <a:rPr lang="en-US" sz="1800" dirty="0" err="1"/>
              <a:t>despre</a:t>
            </a:r>
            <a:r>
              <a:rPr lang="en-US" sz="1800" dirty="0"/>
              <a:t> o </a:t>
            </a:r>
            <a:r>
              <a:rPr lang="en-US" sz="1800" dirty="0" err="1" smtClean="0"/>
              <a:t>înșelătorie</a:t>
            </a:r>
            <a:r>
              <a:rPr lang="ro-RO" sz="1800" dirty="0"/>
              <a:t>.</a:t>
            </a:r>
            <a:r>
              <a:rPr lang="en-US" sz="1800" dirty="0"/>
              <a:t> </a:t>
            </a:r>
            <a:endParaRPr lang="ro-RO" sz="1800" dirty="0" smtClean="0"/>
          </a:p>
          <a:p>
            <a:pPr marL="0" lvl="0" indent="0" algn="just" fontAlgn="base">
              <a:buNone/>
            </a:pPr>
            <a:endParaRPr lang="en-US" sz="800" dirty="0"/>
          </a:p>
          <a:p>
            <a:pPr lvl="0" algn="just" fontAlgn="base"/>
            <a:r>
              <a:rPr lang="en-US" sz="1800" b="1" dirty="0" err="1">
                <a:solidFill>
                  <a:srgbClr val="FF0000"/>
                </a:solidFill>
              </a:rPr>
              <a:t>Fii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atent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la </a:t>
            </a:r>
            <a:r>
              <a:rPr lang="en-US" sz="1800" dirty="0" err="1"/>
              <a:t>mesajele</a:t>
            </a:r>
            <a:r>
              <a:rPr lang="en-US" sz="1800" dirty="0"/>
              <a:t> care par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vină</a:t>
            </a:r>
            <a:r>
              <a:rPr lang="en-US" sz="1800" dirty="0"/>
              <a:t> din </a:t>
            </a:r>
            <a:r>
              <a:rPr lang="en-US" sz="1800" dirty="0" err="1"/>
              <a:t>partea</a:t>
            </a:r>
            <a:r>
              <a:rPr lang="en-US" sz="1800" dirty="0"/>
              <a:t> </a:t>
            </a:r>
            <a:r>
              <a:rPr lang="en-US" sz="1800" dirty="0" err="1"/>
              <a:t>băncilor</a:t>
            </a:r>
            <a:r>
              <a:rPr lang="en-US" sz="1800" dirty="0"/>
              <a:t>! </a:t>
            </a:r>
            <a:r>
              <a:rPr lang="en-US" sz="1800" dirty="0" err="1"/>
              <a:t>Băncile</a:t>
            </a:r>
            <a:r>
              <a:rPr lang="en-US" sz="1800" dirty="0"/>
              <a:t> nu </a:t>
            </a:r>
            <a:r>
              <a:rPr lang="en-US" sz="1800" dirty="0" err="1"/>
              <a:t>solicită</a:t>
            </a:r>
            <a:r>
              <a:rPr lang="en-US" sz="1800" dirty="0"/>
              <a:t> </a:t>
            </a:r>
            <a:r>
              <a:rPr lang="en-US" sz="1800" dirty="0" err="1"/>
              <a:t>niciodată</a:t>
            </a:r>
            <a:r>
              <a:rPr lang="en-US" sz="1800" dirty="0"/>
              <a:t> date </a:t>
            </a:r>
            <a:r>
              <a:rPr lang="en-US" sz="1800" dirty="0" err="1"/>
              <a:t>confidențiale</a:t>
            </a:r>
            <a:r>
              <a:rPr lang="en-US" sz="1800" dirty="0"/>
              <a:t> cum </a:t>
            </a:r>
            <a:r>
              <a:rPr lang="en-US" sz="1800" dirty="0" err="1"/>
              <a:t>ar</a:t>
            </a:r>
            <a:r>
              <a:rPr lang="en-US" sz="1800" dirty="0"/>
              <a:t> fi </a:t>
            </a:r>
            <a:r>
              <a:rPr lang="en-US" sz="1800" dirty="0" err="1"/>
              <a:t>datele</a:t>
            </a:r>
            <a:r>
              <a:rPr lang="en-US" sz="1800" dirty="0"/>
              <a:t> </a:t>
            </a:r>
            <a:r>
              <a:rPr lang="en-US" sz="1800" dirty="0" err="1"/>
              <a:t>cardurilor</a:t>
            </a:r>
            <a:r>
              <a:rPr lang="en-US" sz="1800" dirty="0"/>
              <a:t>, parole de </a:t>
            </a:r>
            <a:r>
              <a:rPr lang="en-US" sz="1800" dirty="0" err="1"/>
              <a:t>acces</a:t>
            </a:r>
            <a:r>
              <a:rPr lang="en-US" sz="1800" dirty="0"/>
              <a:t>, </a:t>
            </a:r>
            <a:r>
              <a:rPr lang="en-US" sz="1800" dirty="0" err="1"/>
              <a:t>coduri</a:t>
            </a:r>
            <a:r>
              <a:rPr lang="en-US" sz="1800" dirty="0"/>
              <a:t> PIN, </a:t>
            </a:r>
            <a:r>
              <a:rPr lang="en-US" sz="1800" dirty="0" err="1"/>
              <a:t>nici</a:t>
            </a:r>
            <a:r>
              <a:rPr lang="en-US" sz="1800" dirty="0"/>
              <a:t> </a:t>
            </a:r>
            <a:r>
              <a:rPr lang="en-US" sz="1800" dirty="0" err="1"/>
              <a:t>telefonic</a:t>
            </a:r>
            <a:r>
              <a:rPr lang="en-US" sz="1800" dirty="0"/>
              <a:t>, </a:t>
            </a:r>
            <a:r>
              <a:rPr lang="en-US" sz="1800" dirty="0" err="1"/>
              <a:t>nici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SMS, </a:t>
            </a:r>
            <a:r>
              <a:rPr lang="en-US" sz="1800" dirty="0" err="1"/>
              <a:t>nici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e-mail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nici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completarea</a:t>
            </a:r>
            <a:r>
              <a:rPr lang="en-US" sz="1800" dirty="0"/>
              <a:t> </a:t>
            </a:r>
            <a:r>
              <a:rPr lang="en-US" sz="1800" dirty="0" err="1"/>
              <a:t>acestora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website</a:t>
            </a:r>
            <a:r>
              <a:rPr lang="en-US" sz="1800" dirty="0" smtClean="0"/>
              <a:t>.</a:t>
            </a:r>
            <a:endParaRPr lang="ro-RO" sz="1800" dirty="0" smtClean="0"/>
          </a:p>
          <a:p>
            <a:pPr marL="0" lvl="0" indent="0" algn="just" fontAlgn="base">
              <a:buNone/>
            </a:pPr>
            <a:endParaRPr lang="en-US" sz="800" dirty="0"/>
          </a:p>
        </p:txBody>
      </p:sp>
      <p:pic>
        <p:nvPicPr>
          <p:cNvPr id="4" name="Picture 3" descr="C:\Users\internet.DTI-SM-0032\AppData\Local\Packages\Microsoft.Windows.Photos_8wekyb3d8bbwe\TempState\ShareServiceTempFolder\Asset-3asset33.pn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2" y="298724"/>
            <a:ext cx="2868237" cy="130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internet.DTI-SM-0032\AppData\Local\Packages\Microsoft.Windows.Photos_8wekyb3d8bbwe\TempState\ShareServiceTempFolder\7-sfaturi-utile-pentru-a-te-proteja-eficient-in-mediul-online.jpg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28" y="4729018"/>
            <a:ext cx="2975091" cy="17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73894" y="2011428"/>
            <a:ext cx="11480801" cy="4793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endParaRPr lang="ro-RO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3962" y="4510809"/>
            <a:ext cx="8608294" cy="215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Font typeface="Arial" panose="020B0604020202020204" pitchFamily="34" charset="0"/>
              <a:buNone/>
            </a:pPr>
            <a:endParaRPr lang="en-US" sz="800" dirty="0" smtClean="0"/>
          </a:p>
          <a:p>
            <a:pPr algn="just" fontAlgn="base"/>
            <a:r>
              <a:rPr lang="en-US" sz="1800" b="1" dirty="0" err="1" smtClean="0">
                <a:solidFill>
                  <a:srgbClr val="FF0000"/>
                </a:solidFill>
              </a:rPr>
              <a:t>Citește</a:t>
            </a:r>
            <a:r>
              <a:rPr lang="en-US" sz="1800" b="1" dirty="0" smtClean="0">
                <a:solidFill>
                  <a:srgbClr val="FF0000"/>
                </a:solidFill>
              </a:rPr>
              <a:t> cu </a:t>
            </a:r>
            <a:r>
              <a:rPr lang="en-US" sz="1800" b="1" dirty="0" err="1" smtClean="0">
                <a:solidFill>
                  <a:srgbClr val="FF0000"/>
                </a:solidFill>
              </a:rPr>
              <a:t>atenție</a:t>
            </a:r>
            <a:r>
              <a:rPr lang="en-US" sz="1800" dirty="0" smtClean="0"/>
              <a:t>, </a:t>
            </a:r>
            <a:r>
              <a:rPr lang="en-US" sz="1800" dirty="0" err="1" smtClean="0"/>
              <a:t>înainte</a:t>
            </a:r>
            <a:r>
              <a:rPr lang="en-US" sz="1800" dirty="0" smtClean="0"/>
              <a:t> de a </a:t>
            </a:r>
            <a:r>
              <a:rPr lang="en-US" sz="1800" dirty="0" err="1" smtClean="0"/>
              <a:t>deschide</a:t>
            </a:r>
            <a:r>
              <a:rPr lang="en-US" sz="1800" dirty="0" smtClean="0"/>
              <a:t> </a:t>
            </a:r>
            <a:r>
              <a:rPr lang="en-US" sz="1800" dirty="0" err="1" smtClean="0"/>
              <a:t>orice</a:t>
            </a:r>
            <a:r>
              <a:rPr lang="en-US" sz="1800" dirty="0" smtClean="0"/>
              <a:t> </a:t>
            </a:r>
            <a:r>
              <a:rPr lang="en-US" sz="1800" dirty="0" err="1" smtClean="0"/>
              <a:t>mesaj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 un </a:t>
            </a:r>
            <a:r>
              <a:rPr lang="en-US" sz="1800" dirty="0" err="1" smtClean="0"/>
              <a:t>fișier</a:t>
            </a:r>
            <a:r>
              <a:rPr lang="en-US" sz="1800" dirty="0" smtClean="0"/>
              <a:t> care pare a fi </a:t>
            </a:r>
            <a:r>
              <a:rPr lang="en-US" sz="1800" dirty="0" err="1" smtClean="0"/>
              <a:t>transmis</a:t>
            </a:r>
            <a:r>
              <a:rPr lang="en-US" sz="1800" dirty="0" smtClean="0"/>
              <a:t> de la </a:t>
            </a:r>
            <a:r>
              <a:rPr lang="en-US" sz="1800" dirty="0" err="1" smtClean="0"/>
              <a:t>banca</a:t>
            </a:r>
            <a:r>
              <a:rPr lang="en-US" sz="1800" dirty="0" smtClean="0"/>
              <a:t> ta </a:t>
            </a:r>
            <a:r>
              <a:rPr lang="en-US" sz="1800" dirty="0" err="1" smtClean="0"/>
              <a:t>sau</a:t>
            </a:r>
            <a:r>
              <a:rPr lang="en-US" sz="1800" dirty="0" smtClean="0"/>
              <a:t> de </a:t>
            </a:r>
            <a:r>
              <a:rPr lang="en-US" sz="1800" dirty="0" err="1" smtClean="0"/>
              <a:t>alte</a:t>
            </a:r>
            <a:r>
              <a:rPr lang="en-US" sz="1800" dirty="0" smtClean="0"/>
              <a:t> </a:t>
            </a:r>
            <a:r>
              <a:rPr lang="en-US" sz="1800" dirty="0" err="1" smtClean="0"/>
              <a:t>persoane</a:t>
            </a:r>
            <a:r>
              <a:rPr lang="en-US" sz="1800" dirty="0" smtClean="0"/>
              <a:t>/</a:t>
            </a:r>
            <a:r>
              <a:rPr lang="en-US" sz="1800" dirty="0" err="1" smtClean="0"/>
              <a:t>instituții</a:t>
            </a:r>
            <a:r>
              <a:rPr lang="en-US" sz="1800" dirty="0" smtClean="0"/>
              <a:t>. </a:t>
            </a:r>
            <a:r>
              <a:rPr lang="en-US" sz="1800" dirty="0" err="1" smtClean="0"/>
              <a:t>Mesajele</a:t>
            </a:r>
            <a:r>
              <a:rPr lang="en-US" sz="1800" dirty="0" smtClean="0"/>
              <a:t> false </a:t>
            </a:r>
            <a:r>
              <a:rPr lang="en-US" sz="1800" dirty="0" err="1" smtClean="0"/>
              <a:t>conțin</a:t>
            </a:r>
            <a:r>
              <a:rPr lang="en-US" sz="1800" dirty="0" smtClean="0"/>
              <a:t>, de </a:t>
            </a:r>
            <a:r>
              <a:rPr lang="en-US" sz="1800" dirty="0" err="1" smtClean="0"/>
              <a:t>multe</a:t>
            </a:r>
            <a:r>
              <a:rPr lang="en-US" sz="1800" dirty="0" smtClean="0"/>
              <a:t> </a:t>
            </a:r>
            <a:r>
              <a:rPr lang="en-US" sz="1800" dirty="0" err="1" smtClean="0"/>
              <a:t>ori</a:t>
            </a:r>
            <a:r>
              <a:rPr lang="en-US" sz="1800" dirty="0" smtClean="0"/>
              <a:t>, </a:t>
            </a:r>
            <a:r>
              <a:rPr lang="en-US" sz="1800" dirty="0" err="1" smtClean="0"/>
              <a:t>formule</a:t>
            </a:r>
            <a:r>
              <a:rPr lang="en-US" sz="1800" dirty="0" smtClean="0"/>
              <a:t> de </a:t>
            </a:r>
            <a:r>
              <a:rPr lang="en-US" sz="1800" dirty="0" err="1" smtClean="0"/>
              <a:t>adresare</a:t>
            </a:r>
            <a:r>
              <a:rPr lang="en-US" sz="1800" dirty="0" smtClean="0"/>
              <a:t> </a:t>
            </a:r>
            <a:r>
              <a:rPr lang="en-US" sz="1800" dirty="0" err="1" smtClean="0"/>
              <a:t>impersonale</a:t>
            </a:r>
            <a:r>
              <a:rPr lang="en-US" sz="1800" dirty="0" smtClean="0"/>
              <a:t>, </a:t>
            </a:r>
            <a:r>
              <a:rPr lang="en-US" sz="1800" dirty="0" err="1" smtClean="0"/>
              <a:t>greșeli</a:t>
            </a:r>
            <a:r>
              <a:rPr lang="en-US" sz="1800" dirty="0" smtClean="0"/>
              <a:t> </a:t>
            </a:r>
            <a:r>
              <a:rPr lang="en-US" sz="1800" dirty="0" err="1" smtClean="0"/>
              <a:t>gramaticale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 de </a:t>
            </a:r>
            <a:r>
              <a:rPr lang="en-US" sz="1800" dirty="0" err="1" smtClean="0"/>
              <a:t>exprimare</a:t>
            </a:r>
            <a:r>
              <a:rPr lang="en-US" sz="1800" dirty="0" smtClean="0"/>
              <a:t>. </a:t>
            </a:r>
            <a:endParaRPr lang="ro-RO" sz="1800" dirty="0" smtClean="0"/>
          </a:p>
          <a:p>
            <a:pPr marL="0" indent="0" algn="just" fontAlgn="base">
              <a:buFont typeface="Arial" panose="020B0604020202020204" pitchFamily="34" charset="0"/>
              <a:buNone/>
            </a:pPr>
            <a:endParaRPr lang="ro-RO" sz="800" dirty="0" smtClean="0"/>
          </a:p>
          <a:p>
            <a:pPr algn="just" fontAlgn="base"/>
            <a:r>
              <a:rPr lang="en-US" sz="1800" b="1" dirty="0" smtClean="0">
                <a:solidFill>
                  <a:srgbClr val="FF0000"/>
                </a:solidFill>
              </a:rPr>
              <a:t>Ca </a:t>
            </a:r>
            <a:r>
              <a:rPr lang="en-US" sz="1800" b="1" dirty="0" err="1" smtClean="0">
                <a:solidFill>
                  <a:srgbClr val="FF0000"/>
                </a:solidFill>
              </a:rPr>
              <a:t>regulă</a:t>
            </a:r>
            <a:r>
              <a:rPr lang="en-US" sz="1800" dirty="0" smtClean="0"/>
              <a:t>, nu </a:t>
            </a:r>
            <a:r>
              <a:rPr lang="en-US" sz="1800" dirty="0" err="1" smtClean="0"/>
              <a:t>efectua</a:t>
            </a:r>
            <a:r>
              <a:rPr lang="en-US" sz="1800" dirty="0" smtClean="0"/>
              <a:t> </a:t>
            </a:r>
            <a:r>
              <a:rPr lang="en-US" sz="1800" dirty="0" err="1" smtClean="0"/>
              <a:t>transferuri</a:t>
            </a:r>
            <a:r>
              <a:rPr lang="en-US" sz="1800" dirty="0" smtClean="0"/>
              <a:t> </a:t>
            </a:r>
            <a:r>
              <a:rPr lang="en-US" sz="1800" dirty="0" err="1" smtClean="0"/>
              <a:t>și</a:t>
            </a:r>
            <a:r>
              <a:rPr lang="en-US" sz="1800" dirty="0" smtClean="0"/>
              <a:t> nu </a:t>
            </a:r>
            <a:r>
              <a:rPr lang="en-US" sz="1800" dirty="0" err="1" smtClean="0"/>
              <a:t>procesa</a:t>
            </a:r>
            <a:r>
              <a:rPr lang="en-US" sz="1800" dirty="0" smtClean="0"/>
              <a:t> </a:t>
            </a:r>
            <a:r>
              <a:rPr lang="en-US" sz="1800" dirty="0" err="1" smtClean="0"/>
              <a:t>operațiuni</a:t>
            </a:r>
            <a:r>
              <a:rPr lang="en-US" sz="1800" dirty="0" smtClean="0"/>
              <a:t> </a:t>
            </a:r>
            <a:r>
              <a:rPr lang="en-US" sz="1800" dirty="0" err="1" smtClean="0"/>
              <a:t>doar</a:t>
            </a:r>
            <a:r>
              <a:rPr lang="en-US" sz="1800" dirty="0" smtClean="0"/>
              <a:t> </a:t>
            </a:r>
            <a:r>
              <a:rPr lang="en-US" sz="1800" dirty="0" err="1" smtClean="0"/>
              <a:t>în</a:t>
            </a:r>
            <a:r>
              <a:rPr lang="en-US" sz="1800" dirty="0" smtClean="0"/>
              <a:t> </a:t>
            </a:r>
            <a:r>
              <a:rPr lang="en-US" sz="1800" dirty="0" err="1" smtClean="0"/>
              <a:t>baza</a:t>
            </a:r>
            <a:r>
              <a:rPr lang="en-US" sz="1800" dirty="0" smtClean="0"/>
              <a:t> </a:t>
            </a:r>
            <a:r>
              <a:rPr lang="en-US" sz="1800" dirty="0" err="1" smtClean="0"/>
              <a:t>unui</a:t>
            </a:r>
            <a:r>
              <a:rPr lang="en-US" sz="1800" dirty="0" smtClean="0"/>
              <a:t> e-mail </a:t>
            </a:r>
            <a:r>
              <a:rPr lang="en-US" sz="1800" dirty="0" err="1" smtClean="0"/>
              <a:t>sau</a:t>
            </a:r>
            <a:r>
              <a:rPr lang="en-US" sz="1800" dirty="0" smtClean="0"/>
              <a:t> a </a:t>
            </a:r>
            <a:r>
              <a:rPr lang="en-US" sz="1800" dirty="0" err="1" smtClean="0"/>
              <a:t>unei</a:t>
            </a:r>
            <a:r>
              <a:rPr lang="en-US" sz="1800" dirty="0" smtClean="0"/>
              <a:t> </a:t>
            </a:r>
            <a:r>
              <a:rPr lang="en-US" sz="1800" dirty="0" err="1" smtClean="0"/>
              <a:t>solicitări</a:t>
            </a:r>
            <a:r>
              <a:rPr lang="en-US" sz="1800" dirty="0" smtClean="0"/>
              <a:t> </a:t>
            </a:r>
            <a:r>
              <a:rPr lang="en-US" sz="1800" dirty="0" err="1" smtClean="0"/>
              <a:t>telefonice</a:t>
            </a:r>
            <a:r>
              <a:rPr lang="en-US" sz="1800" dirty="0" smtClean="0"/>
              <a:t> </a:t>
            </a:r>
            <a:r>
              <a:rPr lang="en-US" sz="1800" dirty="0" err="1" smtClean="0"/>
              <a:t>urgente</a:t>
            </a:r>
            <a:r>
              <a:rPr lang="en-US" sz="1800" dirty="0" smtClean="0"/>
              <a:t>, </a:t>
            </a:r>
            <a:r>
              <a:rPr lang="en-US" sz="1800" dirty="0" err="1" smtClean="0"/>
              <a:t>fără</a:t>
            </a:r>
            <a:r>
              <a:rPr lang="en-US" sz="1800" dirty="0" smtClean="0"/>
              <a:t> a face o </a:t>
            </a:r>
            <a:r>
              <a:rPr lang="en-US" sz="1800" dirty="0" err="1" smtClean="0"/>
              <a:t>verificare</a:t>
            </a:r>
            <a:r>
              <a:rPr lang="en-US" sz="1800" dirty="0" smtClean="0"/>
              <a:t> a </a:t>
            </a:r>
            <a:r>
              <a:rPr lang="en-US" sz="1800" dirty="0" err="1" smtClean="0"/>
              <a:t>autenticității</a:t>
            </a:r>
            <a:r>
              <a:rPr lang="en-US" sz="1800" dirty="0" smtClean="0"/>
              <a:t> </a:t>
            </a:r>
            <a:r>
              <a:rPr lang="en-US" sz="1800" dirty="0" err="1" smtClean="0"/>
              <a:t>mesajului</a:t>
            </a:r>
            <a:r>
              <a:rPr lang="ro-RO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3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09" y="442045"/>
            <a:ext cx="6421582" cy="1325563"/>
          </a:xfrm>
        </p:spPr>
        <p:txBody>
          <a:bodyPr>
            <a:normAutofit/>
          </a:bodyPr>
          <a:lstStyle/>
          <a:p>
            <a:pPr algn="ctr"/>
            <a:r>
              <a:rPr lang="ro-RO" sz="4000" b="1" i="1" dirty="0">
                <a:solidFill>
                  <a:srgbClr val="0070C0"/>
                </a:solidFill>
              </a:rPr>
              <a:t>C</a:t>
            </a:r>
            <a:r>
              <a:rPr lang="en-US" sz="4000" b="1" i="1" dirty="0" smtClean="0">
                <a:solidFill>
                  <a:srgbClr val="0070C0"/>
                </a:solidFill>
              </a:rPr>
              <a:t>um </a:t>
            </a:r>
            <a:r>
              <a:rPr lang="en-US" sz="4000" b="1" i="1" dirty="0" err="1">
                <a:solidFill>
                  <a:srgbClr val="0070C0"/>
                </a:solidFill>
              </a:rPr>
              <a:t>să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te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protejezi</a:t>
            </a:r>
            <a:r>
              <a:rPr lang="en-US" sz="4000" b="1" i="1" dirty="0">
                <a:solidFill>
                  <a:srgbClr val="0070C0"/>
                </a:solidFill>
              </a:rPr>
              <a:t> de </a:t>
            </a:r>
            <a:r>
              <a:rPr lang="en-US" sz="4000" b="1" i="1" dirty="0" err="1">
                <a:solidFill>
                  <a:srgbClr val="0070C0"/>
                </a:solidFill>
              </a:rPr>
              <a:t>fraudele</a:t>
            </a:r>
            <a:r>
              <a:rPr lang="en-US" sz="4000" b="1" i="1" dirty="0">
                <a:solidFill>
                  <a:srgbClr val="0070C0"/>
                </a:solidFill>
              </a:rPr>
              <a:t> din </a:t>
            </a:r>
            <a:r>
              <a:rPr lang="en-US" sz="4000" b="1" i="1" dirty="0" err="1">
                <a:solidFill>
                  <a:srgbClr val="0070C0"/>
                </a:solidFill>
              </a:rPr>
              <a:t>mediul</a:t>
            </a:r>
            <a:r>
              <a:rPr lang="en-US" sz="4000" b="1" i="1" dirty="0">
                <a:solidFill>
                  <a:srgbClr val="0070C0"/>
                </a:solidFill>
              </a:rPr>
              <a:t> online 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8" y="1838867"/>
            <a:ext cx="11222181" cy="2256132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en-US" sz="2600" b="1" dirty="0">
                <a:solidFill>
                  <a:srgbClr val="FF0000"/>
                </a:solidFill>
              </a:rPr>
              <a:t>Nu </a:t>
            </a:r>
            <a:r>
              <a:rPr lang="en-US" sz="2600" b="1" dirty="0" err="1">
                <a:solidFill>
                  <a:srgbClr val="FF0000"/>
                </a:solidFill>
              </a:rPr>
              <a:t>furniza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niciodată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altor</a:t>
            </a:r>
            <a:r>
              <a:rPr lang="en-US" sz="2600" dirty="0"/>
              <a:t> </a:t>
            </a:r>
            <a:r>
              <a:rPr lang="en-US" sz="2600" dirty="0" err="1"/>
              <a:t>persoane</a:t>
            </a:r>
            <a:r>
              <a:rPr lang="en-US" sz="2600" dirty="0"/>
              <a:t> </a:t>
            </a:r>
            <a:r>
              <a:rPr lang="en-US" sz="2600" dirty="0" err="1"/>
              <a:t>datele</a:t>
            </a:r>
            <a:r>
              <a:rPr lang="en-US" sz="2600" dirty="0"/>
              <a:t> de </a:t>
            </a:r>
            <a:r>
              <a:rPr lang="en-US" sz="2600" dirty="0" err="1"/>
              <a:t>autentificare</a:t>
            </a:r>
            <a:r>
              <a:rPr lang="en-US" sz="2600" dirty="0"/>
              <a:t> la </a:t>
            </a:r>
            <a:r>
              <a:rPr lang="en-US" sz="2600" dirty="0" err="1"/>
              <a:t>conturi</a:t>
            </a:r>
            <a:r>
              <a:rPr lang="en-US" sz="2600" dirty="0"/>
              <a:t> (username, </a:t>
            </a:r>
            <a:r>
              <a:rPr lang="en-US" sz="2600" dirty="0" err="1"/>
              <a:t>parola</a:t>
            </a:r>
            <a:r>
              <a:rPr lang="en-US" sz="2600" dirty="0"/>
              <a:t>, cod </a:t>
            </a:r>
            <a:r>
              <a:rPr lang="en-US" sz="2600" dirty="0" err="1"/>
              <a:t>suplimentar</a:t>
            </a:r>
            <a:r>
              <a:rPr lang="en-US" sz="2600" dirty="0"/>
              <a:t> de </a:t>
            </a:r>
            <a:r>
              <a:rPr lang="en-US" sz="2600" dirty="0" err="1"/>
              <a:t>autentificare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cod de back-up);</a:t>
            </a:r>
          </a:p>
          <a:p>
            <a:pPr marL="0" lvl="0" indent="0" fontAlgn="base">
              <a:buNone/>
            </a:pPr>
            <a:endParaRPr lang="ro-RO" sz="1100" dirty="0" smtClean="0"/>
          </a:p>
          <a:p>
            <a:pPr lvl="0" algn="just" fontAlgn="base"/>
            <a:r>
              <a:rPr lang="en-US" sz="2600" b="1" dirty="0" smtClean="0">
                <a:solidFill>
                  <a:srgbClr val="FF0000"/>
                </a:solidFill>
              </a:rPr>
              <a:t>Nu </a:t>
            </a:r>
            <a:r>
              <a:rPr lang="en-US" sz="2600" b="1" dirty="0" err="1">
                <a:solidFill>
                  <a:srgbClr val="FF0000"/>
                </a:solidFill>
              </a:rPr>
              <a:t>dezvălui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datele</a:t>
            </a:r>
            <a:r>
              <a:rPr lang="en-US" sz="2600" dirty="0"/>
              <a:t> de </a:t>
            </a:r>
            <a:r>
              <a:rPr lang="en-US" sz="2600" dirty="0" err="1"/>
              <a:t>pe</a:t>
            </a:r>
            <a:r>
              <a:rPr lang="en-US" sz="2600" dirty="0"/>
              <a:t> </a:t>
            </a:r>
            <a:r>
              <a:rPr lang="en-US" sz="2600" dirty="0" err="1"/>
              <a:t>cardul</a:t>
            </a:r>
            <a:r>
              <a:rPr lang="en-US" sz="2600" dirty="0"/>
              <a:t> personal: </a:t>
            </a:r>
            <a:r>
              <a:rPr lang="en-US" sz="2600" dirty="0" err="1"/>
              <a:t>nume</a:t>
            </a:r>
            <a:r>
              <a:rPr lang="en-US" sz="2600" dirty="0"/>
              <a:t>, </a:t>
            </a:r>
            <a:r>
              <a:rPr lang="en-US" sz="2600" dirty="0" err="1"/>
              <a:t>număr</a:t>
            </a:r>
            <a:r>
              <a:rPr lang="en-US" sz="2600" dirty="0"/>
              <a:t>, data de </a:t>
            </a:r>
            <a:r>
              <a:rPr lang="en-US" sz="2600" dirty="0" err="1"/>
              <a:t>expirare</a:t>
            </a:r>
            <a:r>
              <a:rPr lang="en-US" sz="2600" dirty="0"/>
              <a:t>, CVV2/CVC (</a:t>
            </a:r>
            <a:r>
              <a:rPr lang="en-US" sz="2600" dirty="0" err="1"/>
              <a:t>numărul</a:t>
            </a:r>
            <a:r>
              <a:rPr lang="en-US" sz="2600" dirty="0"/>
              <a:t> de </a:t>
            </a:r>
            <a:r>
              <a:rPr lang="en-US" sz="2600" dirty="0" err="1"/>
              <a:t>trei</a:t>
            </a:r>
            <a:r>
              <a:rPr lang="en-US" sz="2600" dirty="0"/>
              <a:t> </a:t>
            </a:r>
            <a:r>
              <a:rPr lang="en-US" sz="2600" dirty="0" err="1"/>
              <a:t>cifre</a:t>
            </a:r>
            <a:r>
              <a:rPr lang="en-US" sz="2600" dirty="0"/>
              <a:t> de </a:t>
            </a:r>
            <a:r>
              <a:rPr lang="en-US" sz="2600" dirty="0" err="1"/>
              <a:t>pe</a:t>
            </a:r>
            <a:r>
              <a:rPr lang="en-US" sz="2600" dirty="0"/>
              <a:t> </a:t>
            </a:r>
            <a:r>
              <a:rPr lang="en-US" sz="2600" dirty="0" err="1"/>
              <a:t>spatele</a:t>
            </a:r>
            <a:r>
              <a:rPr lang="en-US" sz="2600" dirty="0"/>
              <a:t> </a:t>
            </a:r>
            <a:r>
              <a:rPr lang="en-US" sz="2600" dirty="0" err="1"/>
              <a:t>cardului</a:t>
            </a:r>
            <a:r>
              <a:rPr lang="en-US" sz="2600" dirty="0"/>
              <a:t>)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nici</a:t>
            </a:r>
            <a:r>
              <a:rPr lang="en-US" sz="2600" dirty="0"/>
              <a:t> PIN-</a:t>
            </a:r>
            <a:r>
              <a:rPr lang="en-US" sz="2600" dirty="0" err="1"/>
              <a:t>ul</a:t>
            </a:r>
            <a:r>
              <a:rPr lang="en-US" sz="2600" dirty="0"/>
              <a:t>. Nu introduce </a:t>
            </a:r>
            <a:r>
              <a:rPr lang="en-US" sz="2600" dirty="0" err="1"/>
              <a:t>codul</a:t>
            </a:r>
            <a:r>
              <a:rPr lang="en-US" sz="2600" dirty="0"/>
              <a:t> PIN </a:t>
            </a:r>
            <a:r>
              <a:rPr lang="en-US" sz="2600" dirty="0" err="1"/>
              <a:t>pe</a:t>
            </a:r>
            <a:r>
              <a:rPr lang="en-US" sz="2600" dirty="0"/>
              <a:t> site-</a:t>
            </a:r>
            <a:r>
              <a:rPr lang="en-US" sz="2600" dirty="0" err="1"/>
              <a:t>uri</a:t>
            </a:r>
            <a:r>
              <a:rPr lang="en-US" sz="2600" dirty="0"/>
              <a:t> de internet </a:t>
            </a:r>
            <a:r>
              <a:rPr lang="en-US" sz="2600" dirty="0" err="1"/>
              <a:t>și</a:t>
            </a:r>
            <a:r>
              <a:rPr lang="en-US" sz="2600" dirty="0"/>
              <a:t> nu-l </a:t>
            </a:r>
            <a:r>
              <a:rPr lang="en-US" sz="2600" dirty="0" err="1"/>
              <a:t>divulga</a:t>
            </a:r>
            <a:r>
              <a:rPr lang="en-US" sz="2600" dirty="0"/>
              <a:t> </a:t>
            </a:r>
            <a:r>
              <a:rPr lang="en-US" sz="2600" dirty="0" err="1"/>
              <a:t>telefonic</a:t>
            </a:r>
            <a:r>
              <a:rPr lang="en-US" sz="2600" dirty="0"/>
              <a:t>! </a:t>
            </a:r>
            <a:endParaRPr lang="ro-RO" sz="2600" dirty="0" smtClean="0"/>
          </a:p>
          <a:p>
            <a:pPr marL="0" lvl="0" indent="0" algn="just" fontAlgn="base">
              <a:buNone/>
            </a:pPr>
            <a:endParaRPr lang="ro-RO" sz="1100" dirty="0" smtClean="0"/>
          </a:p>
          <a:p>
            <a:pPr lvl="0" algn="just" fontAlgn="base"/>
            <a:r>
              <a:rPr lang="en-US" sz="2600" b="1" dirty="0" err="1" smtClean="0">
                <a:solidFill>
                  <a:srgbClr val="FF0000"/>
                </a:solidFill>
              </a:rPr>
              <a:t>Dacă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trebuie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primești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bani</a:t>
            </a:r>
            <a:r>
              <a:rPr lang="en-US" sz="2600" dirty="0"/>
              <a:t>, </a:t>
            </a:r>
            <a:r>
              <a:rPr lang="en-US" sz="2600" dirty="0" err="1"/>
              <a:t>dă</a:t>
            </a:r>
            <a:r>
              <a:rPr lang="en-US" sz="2600" dirty="0"/>
              <a:t> IBAN-</a:t>
            </a:r>
            <a:r>
              <a:rPr lang="en-US" sz="2600" dirty="0" err="1"/>
              <a:t>ul</a:t>
            </a:r>
            <a:r>
              <a:rPr lang="en-US" sz="2600" dirty="0"/>
              <a:t> </a:t>
            </a:r>
            <a:r>
              <a:rPr lang="en-US" sz="2600" dirty="0" err="1"/>
              <a:t>tău</a:t>
            </a:r>
            <a:r>
              <a:rPr lang="en-US" sz="2600" dirty="0"/>
              <a:t> (</a:t>
            </a:r>
            <a:r>
              <a:rPr lang="en-US" sz="2600" dirty="0" err="1"/>
              <a:t>numărul</a:t>
            </a:r>
            <a:r>
              <a:rPr lang="en-US" sz="2600" dirty="0"/>
              <a:t> de </a:t>
            </a:r>
            <a:r>
              <a:rPr lang="en-US" sz="2600" dirty="0" err="1"/>
              <a:t>cont</a:t>
            </a:r>
            <a:r>
              <a:rPr lang="en-US" sz="2600" dirty="0"/>
              <a:t>, format din 24 de </a:t>
            </a:r>
            <a:r>
              <a:rPr lang="en-US" sz="2600" dirty="0" err="1"/>
              <a:t>caractere</a:t>
            </a:r>
            <a:r>
              <a:rPr lang="en-US" sz="2600" dirty="0"/>
              <a:t>, </a:t>
            </a:r>
            <a:r>
              <a:rPr lang="en-US" sz="2600" dirty="0" err="1"/>
              <a:t>litere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cifre</a:t>
            </a:r>
            <a:r>
              <a:rPr lang="en-US" sz="2600" dirty="0"/>
              <a:t>), nu </a:t>
            </a:r>
            <a:r>
              <a:rPr lang="en-US" sz="2600" dirty="0" err="1"/>
              <a:t>datele</a:t>
            </a:r>
            <a:r>
              <a:rPr lang="en-US" sz="2600" dirty="0"/>
              <a:t> de </a:t>
            </a:r>
            <a:r>
              <a:rPr lang="en-US" sz="2600" dirty="0" err="1"/>
              <a:t>pe</a:t>
            </a:r>
            <a:r>
              <a:rPr lang="en-US" sz="2600" dirty="0"/>
              <a:t> card! </a:t>
            </a:r>
            <a:r>
              <a:rPr lang="en-US" sz="2600" dirty="0" err="1"/>
              <a:t>Solicitarea</a:t>
            </a:r>
            <a:r>
              <a:rPr lang="en-US" sz="2600" dirty="0"/>
              <a:t> </a:t>
            </a:r>
            <a:r>
              <a:rPr lang="en-US" sz="2600" dirty="0" err="1"/>
              <a:t>datelor</a:t>
            </a:r>
            <a:r>
              <a:rPr lang="en-US" sz="2600" dirty="0"/>
              <a:t> </a:t>
            </a:r>
            <a:r>
              <a:rPr lang="en-US" sz="2600" dirty="0" err="1"/>
              <a:t>cardului</a:t>
            </a:r>
            <a:r>
              <a:rPr lang="en-US" sz="2600" dirty="0"/>
              <a:t> de </a:t>
            </a:r>
            <a:r>
              <a:rPr lang="en-US" sz="2600" dirty="0" err="1"/>
              <a:t>către</a:t>
            </a:r>
            <a:r>
              <a:rPr lang="en-US" sz="2600" dirty="0"/>
              <a:t> </a:t>
            </a:r>
            <a:r>
              <a:rPr lang="en-US" sz="2600" dirty="0" err="1"/>
              <a:t>alte</a:t>
            </a:r>
            <a:r>
              <a:rPr lang="en-US" sz="2600" dirty="0"/>
              <a:t> </a:t>
            </a:r>
            <a:r>
              <a:rPr lang="en-US" sz="2600" dirty="0" err="1"/>
              <a:t>persoane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o </a:t>
            </a:r>
            <a:r>
              <a:rPr lang="en-US" sz="2600" dirty="0" err="1" smtClean="0"/>
              <a:t>capcană</a:t>
            </a:r>
            <a:r>
              <a:rPr lang="ro-RO" sz="2600" dirty="0" smtClean="0"/>
              <a:t>.</a:t>
            </a:r>
          </a:p>
          <a:p>
            <a:pPr marL="0" lvl="0" indent="0" algn="just" fontAlgn="base">
              <a:buNone/>
            </a:pPr>
            <a:endParaRPr lang="en-US" sz="1300" dirty="0"/>
          </a:p>
          <a:p>
            <a:pPr marL="0" lvl="0" indent="0" fontAlgn="base">
              <a:buNone/>
            </a:pPr>
            <a:endParaRPr lang="ro-RO" sz="1100" dirty="0" smtClean="0"/>
          </a:p>
          <a:p>
            <a:endParaRPr lang="en-US" dirty="0"/>
          </a:p>
        </p:txBody>
      </p:sp>
      <p:pic>
        <p:nvPicPr>
          <p:cNvPr id="4" name="Picture 3" descr="C:\Users\internet.DTI-SM-0032\AppData\Local\Packages\Microsoft.Windows.Photos_8wekyb3d8bbwe\TempState\ShareServiceTempFolder\Asset-3asset33.png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35" y="427903"/>
            <a:ext cx="2868237" cy="130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internet.DTI-SM-0032\AppData\Local\Packages\Microsoft.Windows.Photos_8wekyb3d8bbwe\TempState\ShareServiceTempFolder\7-sfaturi-utile-pentru-a-te-proteja-eficient-in-mediul-online.jpg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3" y="4624477"/>
            <a:ext cx="2975091" cy="1715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91346" y="3796146"/>
            <a:ext cx="8377382" cy="2863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endParaRPr lang="ro-RO" sz="1100" dirty="0" smtClean="0"/>
          </a:p>
          <a:p>
            <a:pPr algn="just" fontAlgn="base"/>
            <a:r>
              <a:rPr lang="en-US" sz="2200" dirty="0" err="1" smtClean="0"/>
              <a:t>Folos</a:t>
            </a:r>
            <a:r>
              <a:rPr lang="ro-RO" sz="2200" dirty="0" smtClean="0"/>
              <a:t>ește</a:t>
            </a:r>
            <a:r>
              <a:rPr lang="en-US" sz="2200" dirty="0" smtClean="0"/>
              <a:t> </a:t>
            </a:r>
            <a:r>
              <a:rPr lang="en-US" sz="2200" dirty="0" err="1" smtClean="0"/>
              <a:t>mereu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parole</a:t>
            </a:r>
            <a:r>
              <a:rPr lang="en-US" sz="2200" dirty="0" smtClean="0"/>
              <a:t> cu un </a:t>
            </a:r>
            <a:r>
              <a:rPr lang="en-US" sz="2200" dirty="0" err="1" smtClean="0"/>
              <a:t>nivel</a:t>
            </a:r>
            <a:r>
              <a:rPr lang="en-US" sz="2200" dirty="0" smtClean="0"/>
              <a:t> de </a:t>
            </a:r>
            <a:r>
              <a:rPr lang="en-US" sz="2200" dirty="0" err="1" smtClean="0"/>
              <a:t>complexitate</a:t>
            </a:r>
            <a:r>
              <a:rPr lang="en-US" sz="2200" dirty="0" smtClean="0"/>
              <a:t> </a:t>
            </a:r>
            <a:r>
              <a:rPr lang="en-US" sz="2200" dirty="0" err="1" smtClean="0"/>
              <a:t>ridicat</a:t>
            </a:r>
            <a:r>
              <a:rPr lang="en-US" sz="2200" dirty="0" smtClean="0"/>
              <a:t>. </a:t>
            </a:r>
            <a:r>
              <a:rPr lang="en-US" sz="2200" dirty="0" err="1" smtClean="0"/>
              <a:t>Evit</a:t>
            </a:r>
            <a:r>
              <a:rPr lang="ro-RO" sz="2200" dirty="0" smtClean="0"/>
              <a:t>ă</a:t>
            </a:r>
            <a:r>
              <a:rPr lang="en-US" sz="2200" dirty="0" smtClean="0"/>
              <a:t> </a:t>
            </a:r>
            <a:r>
              <a:rPr lang="en-US" sz="2200" dirty="0" err="1" smtClean="0"/>
              <a:t>folosirea</a:t>
            </a:r>
            <a:r>
              <a:rPr lang="en-US" sz="2200" dirty="0" smtClean="0"/>
              <a:t> </a:t>
            </a:r>
            <a:r>
              <a:rPr lang="en-US" sz="2200" dirty="0" err="1" smtClean="0"/>
              <a:t>termenilor</a:t>
            </a:r>
            <a:r>
              <a:rPr lang="en-US" sz="2200" dirty="0" smtClean="0"/>
              <a:t> </a:t>
            </a:r>
            <a:r>
              <a:rPr lang="en-US" sz="2200" dirty="0" err="1" smtClean="0"/>
              <a:t>uzuali</a:t>
            </a:r>
            <a:r>
              <a:rPr lang="ro-RO" sz="2200" dirty="0" smtClean="0"/>
              <a:t> și</a:t>
            </a:r>
            <a:r>
              <a:rPr lang="en-US" sz="2200" dirty="0" smtClean="0"/>
              <a:t> </a:t>
            </a:r>
            <a:r>
              <a:rPr lang="en-US" sz="2200" dirty="0" err="1" smtClean="0"/>
              <a:t>schimb</a:t>
            </a:r>
            <a:r>
              <a:rPr lang="ro-RO" sz="2200" dirty="0" smtClean="0"/>
              <a:t>ă</a:t>
            </a:r>
            <a:r>
              <a:rPr lang="en-US" sz="2200" dirty="0" smtClean="0"/>
              <a:t> </a:t>
            </a:r>
            <a:r>
              <a:rPr lang="en-US" sz="2200" dirty="0" smtClean="0"/>
              <a:t>periodic </a:t>
            </a:r>
            <a:r>
              <a:rPr lang="en-US" sz="2200" dirty="0" err="1" smtClean="0"/>
              <a:t>parolel</a:t>
            </a:r>
            <a:r>
              <a:rPr lang="ro-RO" sz="2200" dirty="0" smtClean="0"/>
              <a:t>e.</a:t>
            </a:r>
          </a:p>
          <a:p>
            <a:pPr marL="0" indent="0" algn="just" fontAlgn="base">
              <a:buNone/>
            </a:pPr>
            <a:endParaRPr lang="ro-RO" sz="1500" dirty="0" smtClean="0"/>
          </a:p>
          <a:p>
            <a:pPr algn="just" fontAlgn="base"/>
            <a:r>
              <a:rPr lang="ro-RO" sz="2200" dirty="0" smtClean="0"/>
              <a:t>Instalează </a:t>
            </a:r>
            <a:r>
              <a:rPr lang="ro-RO" sz="2200" dirty="0" smtClean="0"/>
              <a:t>cele mai recente </a:t>
            </a:r>
            <a:r>
              <a:rPr lang="ro-RO" sz="2200" b="1" dirty="0" smtClean="0">
                <a:solidFill>
                  <a:srgbClr val="FF0000"/>
                </a:solidFill>
              </a:rPr>
              <a:t>actualizări</a:t>
            </a:r>
            <a:r>
              <a:rPr lang="ro-RO" sz="2200" dirty="0" smtClean="0"/>
              <a:t> ale sistemului de operare și antivirus.</a:t>
            </a:r>
          </a:p>
          <a:p>
            <a:pPr marL="0" indent="0" algn="just" fontAlgn="base">
              <a:buFont typeface="Arial" panose="020B0604020202020204" pitchFamily="34" charset="0"/>
              <a:buNone/>
            </a:pPr>
            <a:endParaRPr lang="en-US" sz="800" dirty="0" smtClean="0"/>
          </a:p>
          <a:p>
            <a:pPr fontAlgn="base"/>
            <a:r>
              <a:rPr lang="en-US" sz="2200" b="1" dirty="0" err="1" smtClean="0">
                <a:solidFill>
                  <a:srgbClr val="FF0000"/>
                </a:solidFill>
              </a:rPr>
              <a:t>Asigură-te</a:t>
            </a:r>
            <a:r>
              <a:rPr lang="en-US" sz="2200" dirty="0" smtClean="0"/>
              <a:t> </a:t>
            </a:r>
            <a:r>
              <a:rPr lang="en-US" sz="2200" dirty="0" err="1" smtClean="0"/>
              <a:t>că</a:t>
            </a:r>
            <a:r>
              <a:rPr lang="en-US" sz="2200" dirty="0" smtClean="0"/>
              <a:t> </a:t>
            </a:r>
            <a:r>
              <a:rPr lang="en-US" sz="2200" dirty="0" err="1" smtClean="0"/>
              <a:t>ai</a:t>
            </a:r>
            <a:r>
              <a:rPr lang="en-US" sz="2200" dirty="0" smtClean="0"/>
              <a:t> </a:t>
            </a:r>
            <a:r>
              <a:rPr lang="en-US" sz="2200" dirty="0" err="1" smtClean="0"/>
              <a:t>mereu</a:t>
            </a:r>
            <a:r>
              <a:rPr lang="en-US" sz="2200" dirty="0" smtClean="0"/>
              <a:t> </a:t>
            </a:r>
            <a:r>
              <a:rPr lang="en-US" sz="2200" dirty="0" err="1" smtClean="0"/>
              <a:t>copii</a:t>
            </a:r>
            <a:r>
              <a:rPr lang="en-US" sz="2200" dirty="0" smtClean="0"/>
              <a:t> de </a:t>
            </a:r>
            <a:r>
              <a:rPr lang="en-US" sz="2200" dirty="0" err="1" smtClean="0"/>
              <a:t>rezervă</a:t>
            </a:r>
            <a:r>
              <a:rPr lang="en-US" sz="2200" dirty="0" smtClean="0"/>
              <a:t> ale </a:t>
            </a:r>
            <a:r>
              <a:rPr lang="en-US" sz="2200" dirty="0" err="1" smtClean="0"/>
              <a:t>datelor</a:t>
            </a:r>
            <a:r>
              <a:rPr lang="en-US" sz="2200" dirty="0" smtClean="0"/>
              <a:t> tale</a:t>
            </a:r>
            <a:r>
              <a:rPr lang="ro-RO" sz="2200" dirty="0" smtClean="0"/>
              <a:t> </a:t>
            </a:r>
            <a:r>
              <a:rPr lang="en-US" sz="2200" dirty="0" err="1" smtClean="0"/>
              <a:t>pentru</a:t>
            </a:r>
            <a:r>
              <a:rPr lang="en-US" sz="2200" dirty="0" smtClean="0"/>
              <a:t> a-</a:t>
            </a:r>
            <a:r>
              <a:rPr lang="en-US" sz="2200" dirty="0" err="1" smtClean="0"/>
              <a:t>ți</a:t>
            </a:r>
            <a:r>
              <a:rPr lang="en-US" sz="2200" dirty="0" smtClean="0"/>
              <a:t> </a:t>
            </a:r>
            <a:r>
              <a:rPr lang="en-US" sz="2200" dirty="0" err="1" smtClean="0"/>
              <a:t>proteja</a:t>
            </a:r>
            <a:r>
              <a:rPr lang="en-US" sz="2200" dirty="0" smtClean="0"/>
              <a:t> </a:t>
            </a:r>
            <a:r>
              <a:rPr lang="en-US" sz="2200" dirty="0" err="1" smtClean="0"/>
              <a:t>datele</a:t>
            </a:r>
            <a:r>
              <a:rPr lang="en-US" sz="2200" dirty="0" smtClean="0"/>
              <a:t> </a:t>
            </a:r>
            <a:r>
              <a:rPr lang="en-US" sz="2200" dirty="0" err="1" smtClean="0"/>
              <a:t>împotriva</a:t>
            </a:r>
            <a:r>
              <a:rPr lang="en-US" sz="2200" dirty="0" smtClean="0"/>
              <a:t> </a:t>
            </a:r>
            <a:r>
              <a:rPr lang="en-US" sz="2200" dirty="0" err="1" smtClean="0"/>
              <a:t>atacatorilor</a:t>
            </a:r>
            <a:r>
              <a:rPr lang="en-US" sz="2200" dirty="0" smtClean="0"/>
              <a:t>.</a:t>
            </a:r>
            <a:endParaRPr lang="ro-RO" sz="2200" dirty="0" smtClean="0"/>
          </a:p>
          <a:p>
            <a:pPr marL="0" indent="0" fontAlgn="base">
              <a:buNone/>
            </a:pPr>
            <a:endParaRPr lang="ro-RO" sz="1100" dirty="0" smtClean="0"/>
          </a:p>
          <a:p>
            <a:pPr fontAlgn="base"/>
            <a:r>
              <a:rPr lang="ro-RO" sz="2200" b="1" dirty="0" smtClean="0">
                <a:solidFill>
                  <a:srgbClr val="FF0000"/>
                </a:solidFill>
              </a:rPr>
              <a:t>Sfătuiește-te</a:t>
            </a:r>
            <a:r>
              <a:rPr lang="ro-RO" sz="2200" dirty="0" smtClean="0"/>
              <a:t> cu familia și cu alți cunoscuți înainte de a lua o decizie cu privire la orice ofertă primită în mediul online.</a:t>
            </a:r>
            <a:endParaRPr lang="ro-RO" sz="2200" dirty="0" smtClean="0"/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8" y="215827"/>
            <a:ext cx="11443855" cy="1325563"/>
          </a:xfrm>
        </p:spPr>
        <p:txBody>
          <a:bodyPr>
            <a:normAutofit/>
          </a:bodyPr>
          <a:lstStyle/>
          <a:p>
            <a:pPr algn="ctr"/>
            <a:r>
              <a:rPr lang="ro-RO" dirty="0"/>
              <a:t>C</a:t>
            </a:r>
            <a:r>
              <a:rPr lang="en-US" dirty="0" smtClean="0"/>
              <a:t>el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întâlnite</a:t>
            </a:r>
            <a:r>
              <a:rPr lang="en-US" dirty="0" smtClean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fraude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83" y="1161616"/>
            <a:ext cx="5318990" cy="310450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lvl="0">
              <a:lnSpc>
                <a:spcPct val="170000"/>
              </a:lnSpc>
            </a:pPr>
            <a:r>
              <a:rPr lang="en-US" sz="6400" b="1" dirty="0" err="1"/>
              <a:t>Frauda</a:t>
            </a:r>
            <a:r>
              <a:rPr lang="en-US" sz="6400" b="1" dirty="0"/>
              <a:t> ”</a:t>
            </a:r>
            <a:r>
              <a:rPr lang="en-US" sz="6400" b="1" dirty="0" err="1"/>
              <a:t>Mesaj</a:t>
            </a:r>
            <a:r>
              <a:rPr lang="en-US" sz="6400" b="1" dirty="0"/>
              <a:t> de la </a:t>
            </a:r>
            <a:r>
              <a:rPr lang="en-US" sz="6400" b="1" dirty="0" err="1"/>
              <a:t>șef</a:t>
            </a:r>
            <a:r>
              <a:rPr lang="en-US" sz="6400" b="1" dirty="0"/>
              <a:t>” </a:t>
            </a:r>
            <a:endParaRPr lang="en-US" sz="6400" dirty="0"/>
          </a:p>
          <a:p>
            <a:pPr lvl="0">
              <a:lnSpc>
                <a:spcPct val="170000"/>
              </a:lnSpc>
            </a:pPr>
            <a:r>
              <a:rPr lang="en-US" sz="6400" b="1" dirty="0" err="1"/>
              <a:t>Fraude</a:t>
            </a:r>
            <a:r>
              <a:rPr lang="en-US" sz="6400" b="1" dirty="0"/>
              <a:t> cu </a:t>
            </a:r>
            <a:r>
              <a:rPr lang="en-US" sz="6400" b="1" dirty="0" err="1" smtClean="0"/>
              <a:t>facturi</a:t>
            </a:r>
            <a:endParaRPr lang="ro-RO" sz="6400" b="1" dirty="0" smtClean="0"/>
          </a:p>
          <a:p>
            <a:pPr>
              <a:lnSpc>
                <a:spcPct val="170000"/>
              </a:lnSpc>
            </a:pPr>
            <a:r>
              <a:rPr lang="en-US" sz="6400" b="1" dirty="0" err="1"/>
              <a:t>Frauda</a:t>
            </a:r>
            <a:r>
              <a:rPr lang="en-US" sz="6400" b="1" dirty="0"/>
              <a:t> care se </a:t>
            </a:r>
            <a:r>
              <a:rPr lang="en-US" sz="6400" b="1" dirty="0" err="1"/>
              <a:t>ascunde</a:t>
            </a:r>
            <a:r>
              <a:rPr lang="en-US" sz="6400" b="1" dirty="0"/>
              <a:t> </a:t>
            </a:r>
            <a:r>
              <a:rPr lang="en-US" sz="6400" b="1" dirty="0" err="1"/>
              <a:t>în</a:t>
            </a:r>
            <a:r>
              <a:rPr lang="en-US" sz="6400" b="1" dirty="0"/>
              <a:t> </a:t>
            </a:r>
            <a:r>
              <a:rPr lang="en-US" sz="6400" b="1" dirty="0" err="1"/>
              <a:t>spatele</a:t>
            </a:r>
            <a:r>
              <a:rPr lang="en-US" sz="6400" b="1" dirty="0"/>
              <a:t> </a:t>
            </a:r>
            <a:r>
              <a:rPr lang="en-US" sz="6400" b="1" dirty="0" err="1"/>
              <a:t>unei</a:t>
            </a:r>
            <a:r>
              <a:rPr lang="en-US" sz="6400" b="1" dirty="0"/>
              <a:t> </a:t>
            </a:r>
            <a:r>
              <a:rPr lang="en-US" sz="6400" b="1" dirty="0" err="1"/>
              <a:t>probleme</a:t>
            </a:r>
            <a:r>
              <a:rPr lang="en-US" sz="6400" b="1" dirty="0"/>
              <a:t> </a:t>
            </a:r>
            <a:r>
              <a:rPr lang="en-US" sz="6400" b="1" dirty="0" err="1" smtClean="0"/>
              <a:t>tehnice</a:t>
            </a:r>
            <a:endParaRPr lang="ro-RO" sz="6400" b="1" dirty="0"/>
          </a:p>
          <a:p>
            <a:pPr lvl="0">
              <a:lnSpc>
                <a:spcPct val="170000"/>
              </a:lnSpc>
            </a:pPr>
            <a:r>
              <a:rPr lang="en-US" sz="6400" b="1" dirty="0" smtClean="0">
                <a:solidFill>
                  <a:srgbClr val="FF0000"/>
                </a:solidFill>
              </a:rPr>
              <a:t>Phishing/</a:t>
            </a:r>
            <a:r>
              <a:rPr lang="en-US" sz="6400" b="1" dirty="0" err="1" smtClean="0">
                <a:solidFill>
                  <a:srgbClr val="FF0000"/>
                </a:solidFill>
              </a:rPr>
              <a:t>Smishing</a:t>
            </a:r>
            <a:r>
              <a:rPr lang="en-US" sz="6400" b="1" dirty="0" smtClean="0">
                <a:solidFill>
                  <a:srgbClr val="FF0000"/>
                </a:solidFill>
              </a:rPr>
              <a:t>/Vishing</a:t>
            </a:r>
            <a:r>
              <a:rPr lang="en-US" sz="6400" dirty="0">
                <a:solidFill>
                  <a:srgbClr val="FF0000"/>
                </a:solidFill>
              </a:rPr>
              <a:t>: </a:t>
            </a:r>
            <a:r>
              <a:rPr lang="en-US" sz="6400" dirty="0" err="1">
                <a:solidFill>
                  <a:srgbClr val="FF0000"/>
                </a:solidFill>
              </a:rPr>
              <a:t>autorii</a:t>
            </a:r>
            <a:r>
              <a:rPr lang="en-US" sz="6400" dirty="0">
                <a:solidFill>
                  <a:srgbClr val="FF0000"/>
                </a:solidFill>
              </a:rPr>
              <a:t> </a:t>
            </a:r>
            <a:r>
              <a:rPr lang="en-US" sz="6400" dirty="0" err="1">
                <a:solidFill>
                  <a:srgbClr val="FF0000"/>
                </a:solidFill>
              </a:rPr>
              <a:t>te</a:t>
            </a:r>
            <a:r>
              <a:rPr lang="en-US" sz="6400" dirty="0">
                <a:solidFill>
                  <a:srgbClr val="FF0000"/>
                </a:solidFill>
              </a:rPr>
              <a:t> </a:t>
            </a:r>
            <a:r>
              <a:rPr lang="en-US" sz="6400" dirty="0" err="1">
                <a:solidFill>
                  <a:srgbClr val="FF0000"/>
                </a:solidFill>
              </a:rPr>
              <a:t>apelează</a:t>
            </a:r>
            <a:r>
              <a:rPr lang="en-US" sz="6400" dirty="0">
                <a:solidFill>
                  <a:srgbClr val="FF0000"/>
                </a:solidFill>
              </a:rPr>
              <a:t> </a:t>
            </a:r>
            <a:r>
              <a:rPr lang="en-US" sz="6400" dirty="0" err="1">
                <a:solidFill>
                  <a:srgbClr val="FF0000"/>
                </a:solidFill>
              </a:rPr>
              <a:t>telefonic</a:t>
            </a:r>
            <a:r>
              <a:rPr lang="en-US" sz="6400" dirty="0">
                <a:solidFill>
                  <a:srgbClr val="FF0000"/>
                </a:solidFill>
              </a:rPr>
              <a:t>, </a:t>
            </a:r>
            <a:r>
              <a:rPr lang="en-US" sz="6400" dirty="0" err="1">
                <a:solidFill>
                  <a:srgbClr val="FF0000"/>
                </a:solidFill>
              </a:rPr>
              <a:t>îți</a:t>
            </a:r>
            <a:r>
              <a:rPr lang="en-US" sz="6400" dirty="0">
                <a:solidFill>
                  <a:srgbClr val="FF0000"/>
                </a:solidFill>
              </a:rPr>
              <a:t> </a:t>
            </a:r>
            <a:r>
              <a:rPr lang="en-US" sz="6400" dirty="0" err="1">
                <a:solidFill>
                  <a:srgbClr val="FF0000"/>
                </a:solidFill>
              </a:rPr>
              <a:t>trimit</a:t>
            </a:r>
            <a:r>
              <a:rPr lang="en-US" sz="6400" dirty="0">
                <a:solidFill>
                  <a:srgbClr val="FF0000"/>
                </a:solidFill>
              </a:rPr>
              <a:t> un </a:t>
            </a:r>
            <a:r>
              <a:rPr lang="en-US" sz="6400" dirty="0" err="1">
                <a:solidFill>
                  <a:srgbClr val="FF0000"/>
                </a:solidFill>
              </a:rPr>
              <a:t>mesaj</a:t>
            </a:r>
            <a:r>
              <a:rPr lang="en-US" sz="6400" dirty="0">
                <a:solidFill>
                  <a:srgbClr val="FF0000"/>
                </a:solidFill>
              </a:rPr>
              <a:t> text (SMS) </a:t>
            </a:r>
            <a:r>
              <a:rPr lang="en-US" sz="6400" dirty="0" err="1">
                <a:solidFill>
                  <a:srgbClr val="FF0000"/>
                </a:solidFill>
              </a:rPr>
              <a:t>ori</a:t>
            </a:r>
            <a:r>
              <a:rPr lang="en-US" sz="6400" dirty="0">
                <a:solidFill>
                  <a:srgbClr val="FF0000"/>
                </a:solidFill>
              </a:rPr>
              <a:t> un </a:t>
            </a:r>
            <a:r>
              <a:rPr lang="en-US" sz="6400" dirty="0" smtClean="0">
                <a:solidFill>
                  <a:srgbClr val="FF0000"/>
                </a:solidFill>
              </a:rPr>
              <a:t>e-mail</a:t>
            </a:r>
            <a:endParaRPr lang="en-US" sz="6400" dirty="0">
              <a:solidFill>
                <a:srgbClr val="FF0000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US" sz="6400" b="1" dirty="0"/>
              <a:t>Website-</a:t>
            </a:r>
            <a:r>
              <a:rPr lang="en-US" sz="6400" b="1" dirty="0" err="1"/>
              <a:t>uri</a:t>
            </a:r>
            <a:r>
              <a:rPr lang="en-US" sz="6400" b="1" dirty="0"/>
              <a:t> </a:t>
            </a:r>
            <a:r>
              <a:rPr lang="en-US" sz="6400" b="1" dirty="0" err="1"/>
              <a:t>bancare</a:t>
            </a:r>
            <a:r>
              <a:rPr lang="en-US" sz="6400" b="1" dirty="0"/>
              <a:t> </a:t>
            </a:r>
            <a:r>
              <a:rPr lang="en-US" sz="6400" b="1" dirty="0" err="1"/>
              <a:t>contrafăcute</a:t>
            </a:r>
            <a:r>
              <a:rPr lang="en-US" sz="6400" b="1" dirty="0"/>
              <a:t> </a:t>
            </a:r>
            <a:endParaRPr lang="ro-RO" sz="6400" dirty="0" smtClean="0"/>
          </a:p>
        </p:txBody>
      </p:sp>
      <p:pic>
        <p:nvPicPr>
          <p:cNvPr id="4" name="Picture 3" descr="C:\Users\internet.DTI-SM-0032\AppData\Local\Packages\Microsoft.Windows.Photos_8wekyb3d8bbwe\TempState\ShareServiceTempFolder\Castiguri-sigure-si-mari-povesti-de-dragoste-2-1024x507.png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92" y="3391050"/>
            <a:ext cx="3098427" cy="188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internet.DTI-SM-0032\AppData\Local\Packages\Microsoft.Windows.Photos_8wekyb3d8bbwe\TempState\ShareServiceTempFolder\sigurantaonline-CP-2023-7feb-1024x550.jpg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3" y="4644809"/>
            <a:ext cx="3165762" cy="1931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43190" y="3123536"/>
            <a:ext cx="4252480" cy="3563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sz="6400" b="1" dirty="0" err="1" smtClean="0">
                <a:solidFill>
                  <a:srgbClr val="FF0000"/>
                </a:solidFill>
              </a:rPr>
              <a:t>Iubire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</a:rPr>
              <a:t>prefacută</a:t>
            </a:r>
            <a:r>
              <a:rPr lang="en-US" sz="6400" b="1" dirty="0" smtClean="0">
                <a:solidFill>
                  <a:srgbClr val="FF0000"/>
                </a:solidFill>
              </a:rPr>
              <a:t> </a:t>
            </a:r>
            <a:endParaRPr lang="ro-RO" sz="6400" b="1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6400" b="1" dirty="0" err="1" smtClean="0"/>
              <a:t>Fraudă</a:t>
            </a:r>
            <a:r>
              <a:rPr lang="en-US" sz="6400" b="1" dirty="0" smtClean="0"/>
              <a:t> de tip </a:t>
            </a:r>
            <a:r>
              <a:rPr lang="en-US" sz="6400" b="1" dirty="0" err="1" smtClean="0"/>
              <a:t>loterie</a:t>
            </a:r>
            <a:endParaRPr lang="ro-RO" sz="6400" b="1" dirty="0" smtClean="0"/>
          </a:p>
          <a:p>
            <a:pPr>
              <a:lnSpc>
                <a:spcPct val="170000"/>
              </a:lnSpc>
            </a:pPr>
            <a:r>
              <a:rPr lang="ro-RO" sz="6400" b="1" dirty="0" smtClean="0"/>
              <a:t>Frauda cu p</a:t>
            </a:r>
            <a:r>
              <a:rPr lang="en-US" sz="6400" b="1" dirty="0" err="1" smtClean="0"/>
              <a:t>roduse</a:t>
            </a:r>
            <a:r>
              <a:rPr lang="en-US" sz="6400" b="1" dirty="0" smtClean="0"/>
              <a:t> gratis </a:t>
            </a:r>
            <a:r>
              <a:rPr lang="en-US" sz="6400" b="1" dirty="0" err="1" smtClean="0"/>
              <a:t>sau</a:t>
            </a:r>
            <a:r>
              <a:rPr lang="en-US" sz="6400" b="1" dirty="0" smtClean="0"/>
              <a:t> </a:t>
            </a:r>
            <a:r>
              <a:rPr lang="en-US" sz="6400" b="1" dirty="0" err="1" smtClean="0"/>
              <a:t>foarte</a:t>
            </a:r>
            <a:r>
              <a:rPr lang="en-US" sz="6400" b="1" dirty="0" smtClean="0"/>
              <a:t> </a:t>
            </a:r>
            <a:r>
              <a:rPr lang="en-US" sz="6400" b="1" dirty="0" err="1" smtClean="0"/>
              <a:t>ieftine</a:t>
            </a:r>
            <a:endParaRPr lang="ro-RO" sz="6400" b="1" dirty="0" smtClean="0"/>
          </a:p>
          <a:p>
            <a:pPr>
              <a:lnSpc>
                <a:spcPct val="170000"/>
              </a:lnSpc>
            </a:pPr>
            <a:r>
              <a:rPr lang="en-US" sz="6400" b="1" dirty="0" err="1" smtClean="0"/>
              <a:t>Furtul</a:t>
            </a:r>
            <a:r>
              <a:rPr lang="en-US" sz="6400" b="1" dirty="0" smtClean="0"/>
              <a:t> de date </a:t>
            </a:r>
            <a:r>
              <a:rPr lang="en-US" sz="6400" b="1" dirty="0" err="1" smtClean="0"/>
              <a:t>personale</a:t>
            </a:r>
            <a:r>
              <a:rPr lang="en-US" sz="6400" b="1" dirty="0" smtClean="0"/>
              <a:t> </a:t>
            </a:r>
            <a:endParaRPr lang="ro-RO" sz="6400" b="1" dirty="0" smtClean="0"/>
          </a:p>
          <a:p>
            <a:pPr>
              <a:lnSpc>
                <a:spcPct val="170000"/>
              </a:lnSpc>
            </a:pPr>
            <a:r>
              <a:rPr lang="ro-RO" sz="6400" b="1" dirty="0" smtClean="0"/>
              <a:t>Spoofing-ul</a:t>
            </a:r>
          </a:p>
          <a:p>
            <a:pPr>
              <a:lnSpc>
                <a:spcPct val="170000"/>
              </a:lnSpc>
            </a:pPr>
            <a:r>
              <a:rPr lang="en-US" sz="6400" b="1" dirty="0" err="1" smtClean="0"/>
              <a:t>Fraude</a:t>
            </a:r>
            <a:r>
              <a:rPr lang="en-US" sz="6400" b="1" dirty="0" smtClean="0"/>
              <a:t> </a:t>
            </a:r>
            <a:r>
              <a:rPr lang="ro-RO" sz="6400" b="1" dirty="0" smtClean="0"/>
              <a:t>în domeniul </a:t>
            </a:r>
            <a:r>
              <a:rPr lang="en-US" sz="6400" b="1" dirty="0" err="1" smtClean="0"/>
              <a:t>cumpărături</a:t>
            </a:r>
            <a:r>
              <a:rPr lang="ro-RO" sz="6400" b="1" dirty="0" smtClean="0"/>
              <a:t>lor</a:t>
            </a:r>
            <a:r>
              <a:rPr lang="en-US" sz="6400" b="1" dirty="0" smtClean="0"/>
              <a:t> online </a:t>
            </a:r>
            <a:endParaRPr lang="ro-RO" sz="6400" b="1" dirty="0" smtClean="0"/>
          </a:p>
          <a:p>
            <a:pPr>
              <a:lnSpc>
                <a:spcPct val="170000"/>
              </a:lnSpc>
            </a:pPr>
            <a:r>
              <a:rPr lang="ro-RO" sz="6400" b="1" dirty="0" smtClean="0">
                <a:solidFill>
                  <a:srgbClr val="FF0000"/>
                </a:solidFill>
              </a:rPr>
              <a:t>Fraude cu investiții</a:t>
            </a:r>
            <a:endParaRPr lang="en-US" sz="6400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internet.DTI-SM-0032\AppData\Local\Packages\Microsoft.Windows.Photos_8wekyb3d8bbwe\TempState\ShareServiceTempFolder\Castiguri-sigure-si-mari-povesti-de-dragoste2-1024x536.jpg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66" y="1282772"/>
            <a:ext cx="3232728" cy="195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9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661">
            <a:off x="539845" y="1219785"/>
            <a:ext cx="2567818" cy="17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sigurantaonline.ro/wp-content/uploads/2021/10/malware-2-siguranta-onlin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54" y="390602"/>
            <a:ext cx="2799050" cy="190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internet.DTI-SM-0032\AppData\Local\Packages\Microsoft.Windows.Photos_8wekyb3d8bbwe\TempState\ShareServiceTempFolder\phishing-3-siguranta-online.png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964">
            <a:off x="9156705" y="1418482"/>
            <a:ext cx="2829063" cy="176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50109" y="2944960"/>
            <a:ext cx="87375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2100"/>
              </a:spcAft>
            </a:pPr>
            <a:r>
              <a:rPr lang="en-US" sz="2000" b="1" i="1" dirty="0" err="1">
                <a:latin typeface="+mj-lt"/>
              </a:rPr>
              <a:t>În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cazul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în</a:t>
            </a:r>
            <a:r>
              <a:rPr lang="en-US" sz="2000" b="1" i="1" dirty="0">
                <a:latin typeface="+mj-lt"/>
              </a:rPr>
              <a:t> care </a:t>
            </a:r>
            <a:r>
              <a:rPr lang="en-US" sz="2000" b="1" i="1" dirty="0" err="1">
                <a:latin typeface="+mj-lt"/>
              </a:rPr>
              <a:t>ați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introdus</a:t>
            </a:r>
            <a:r>
              <a:rPr lang="en-US" sz="2000" b="1" i="1" dirty="0">
                <a:latin typeface="+mj-lt"/>
              </a:rPr>
              <a:t> date </a:t>
            </a:r>
            <a:r>
              <a:rPr lang="en-US" sz="2000" b="1" i="1" dirty="0" err="1" smtClean="0">
                <a:latin typeface="+mj-lt"/>
              </a:rPr>
              <a:t>financiare</a:t>
            </a:r>
            <a:r>
              <a:rPr lang="ro-RO" sz="2000" b="1" i="1" dirty="0" smtClean="0">
                <a:latin typeface="+mj-lt"/>
              </a:rPr>
              <a:t> </a:t>
            </a:r>
            <a:r>
              <a:rPr lang="ro-RO" sz="2000" b="1" i="1" dirty="0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2000" b="1" i="1" dirty="0" err="1" smtClean="0">
                <a:solidFill>
                  <a:srgbClr val="FF0000"/>
                </a:solidFill>
                <a:latin typeface="+mj-lt"/>
              </a:rPr>
              <a:t>esizați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imediat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banca</a:t>
            </a:r>
            <a:r>
              <a:rPr lang="en-US" sz="2000" b="1" i="1" dirty="0">
                <a:latin typeface="+mj-lt"/>
              </a:rPr>
              <a:t>, </a:t>
            </a:r>
            <a:r>
              <a:rPr lang="en-US" sz="2000" b="1" i="1" dirty="0" err="1">
                <a:latin typeface="+mj-lt"/>
              </a:rPr>
              <a:t>iar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dacă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ați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fost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păgubit</a:t>
            </a:r>
            <a:r>
              <a:rPr lang="en-US" sz="2000" b="1" i="1" dirty="0">
                <a:latin typeface="+mj-lt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depuneți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o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plângere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Poliția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Română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1" i="1" dirty="0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notificați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20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irectoratul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0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ațional de Securitate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0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ibernetică</a:t>
            </a:r>
            <a:r>
              <a:rPr lang="en-US" sz="2000" b="1" i="1" dirty="0" smtClean="0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err="1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2000" b="1" i="1" dirty="0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1911 </a:t>
            </a:r>
            <a:r>
              <a:rPr lang="en-US" sz="2000" b="1" i="1" dirty="0" err="1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alerts@dnsc.ro</a:t>
            </a:r>
            <a:r>
              <a:rPr lang="en-US" sz="2000" b="1" i="1" dirty="0" smtClean="0">
                <a:solidFill>
                  <a:srgbClr val="04040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sz="2000" b="1" i="1" dirty="0" smtClean="0">
              <a:solidFill>
                <a:srgbClr val="040404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2100"/>
              </a:spcAft>
            </a:pPr>
            <a:r>
              <a:rPr lang="en-US" sz="2000" b="1" i="1" dirty="0" smtClean="0">
                <a:latin typeface="+mj-lt"/>
              </a:rPr>
              <a:t>Nu </a:t>
            </a:r>
            <a:r>
              <a:rPr lang="en-US" sz="2000" b="1" i="1" dirty="0" err="1" smtClean="0">
                <a:latin typeface="+mj-lt"/>
              </a:rPr>
              <a:t>în</a:t>
            </a:r>
            <a:r>
              <a:rPr lang="ro-RO" sz="2000" b="1" i="1" dirty="0">
                <a:latin typeface="+mj-lt"/>
              </a:rPr>
              <a:t> </a:t>
            </a:r>
            <a:r>
              <a:rPr lang="en-US" sz="2000" b="1" i="1" dirty="0" err="1" smtClean="0">
                <a:latin typeface="+mj-lt"/>
              </a:rPr>
              <a:t>ultimul</a:t>
            </a:r>
            <a:r>
              <a:rPr lang="en-US" sz="2000" b="1" i="1" dirty="0" smtClean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rând</a:t>
            </a:r>
            <a:r>
              <a:rPr lang="en-US" sz="2000" b="1" i="1" dirty="0">
                <a:latin typeface="+mj-lt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contribuiți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la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răspândirea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acestor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avertizări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și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către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alți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utilizatori</a:t>
            </a:r>
            <a:r>
              <a:rPr lang="en-US" sz="2000" b="1" i="1" dirty="0">
                <a:latin typeface="+mj-lt"/>
              </a:rPr>
              <a:t>, </a:t>
            </a:r>
            <a:r>
              <a:rPr lang="en-US" sz="2000" b="1" i="1" dirty="0" err="1">
                <a:latin typeface="+mj-lt"/>
              </a:rPr>
              <a:t>pentru</a:t>
            </a:r>
            <a:r>
              <a:rPr lang="en-US" sz="2000" b="1" i="1" dirty="0">
                <a:latin typeface="+mj-lt"/>
              </a:rPr>
              <a:t> a reduce </a:t>
            </a:r>
            <a:r>
              <a:rPr lang="en-US" sz="2000" b="1" i="1" dirty="0" err="1">
                <a:latin typeface="+mj-lt"/>
              </a:rPr>
              <a:t>șansele</a:t>
            </a:r>
            <a:r>
              <a:rPr lang="en-US" sz="2000" b="1" i="1" dirty="0">
                <a:latin typeface="+mj-lt"/>
              </a:rPr>
              <a:t> ca </a:t>
            </a:r>
            <a:r>
              <a:rPr lang="en-US" sz="2000" b="1" i="1" dirty="0" err="1">
                <a:latin typeface="+mj-lt"/>
              </a:rPr>
              <a:t>astfel</a:t>
            </a:r>
            <a:r>
              <a:rPr lang="en-US" sz="2000" b="1" i="1" dirty="0">
                <a:latin typeface="+mj-lt"/>
              </a:rPr>
              <a:t> de tentative de </a:t>
            </a:r>
            <a:r>
              <a:rPr lang="en-US" sz="2000" b="1" i="1" dirty="0" err="1">
                <a:latin typeface="+mj-lt"/>
              </a:rPr>
              <a:t>fraudă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să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aibă</a:t>
            </a:r>
            <a:r>
              <a:rPr lang="en-US" sz="2000" b="1" i="1" dirty="0">
                <a:latin typeface="+mj-lt"/>
              </a:rPr>
              <a:t> o </a:t>
            </a:r>
            <a:r>
              <a:rPr lang="en-US" sz="2000" b="1" i="1" dirty="0" err="1">
                <a:latin typeface="+mj-lt"/>
              </a:rPr>
              <a:t>rată</a:t>
            </a:r>
            <a:r>
              <a:rPr lang="en-US" sz="2000" b="1" i="1" dirty="0">
                <a:latin typeface="+mj-lt"/>
              </a:rPr>
              <a:t> de </a:t>
            </a:r>
            <a:r>
              <a:rPr lang="en-US" sz="2000" b="1" i="1" dirty="0" err="1">
                <a:latin typeface="+mj-lt"/>
              </a:rPr>
              <a:t>succes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mulțumitoare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pentru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b="1" i="1" dirty="0" err="1">
                <a:latin typeface="+mj-lt"/>
              </a:rPr>
              <a:t>infractori</a:t>
            </a:r>
            <a:r>
              <a:rPr lang="en-US" sz="2000" b="1" i="1" dirty="0">
                <a:latin typeface="+mj-lt"/>
              </a:rPr>
              <a:t>.</a:t>
            </a:r>
          </a:p>
          <a:p>
            <a:pPr fontAlgn="base">
              <a:lnSpc>
                <a:spcPts val="1800"/>
              </a:lnSpc>
              <a:spcAft>
                <a:spcPts val="21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47" y="370034"/>
            <a:ext cx="4737370" cy="5714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Frauda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,,</a:t>
            </a:r>
            <a:r>
              <a:rPr lang="en-US" b="1" dirty="0" err="1" smtClean="0"/>
              <a:t>Mesaj</a:t>
            </a:r>
            <a:r>
              <a:rPr lang="en-US" b="1" dirty="0" smtClean="0"/>
              <a:t> </a:t>
            </a:r>
            <a:r>
              <a:rPr lang="en-US" b="1" dirty="0"/>
              <a:t>de la </a:t>
            </a:r>
            <a:r>
              <a:rPr lang="en-US" b="1" dirty="0" err="1"/>
              <a:t>șef</a:t>
            </a:r>
            <a:r>
              <a:rPr lang="en-US" b="1" dirty="0"/>
              <a:t>”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 CEO </a:t>
            </a:r>
            <a:r>
              <a:rPr lang="en-US" b="1" dirty="0" smtClean="0"/>
              <a:t>fraud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 </a:t>
            </a:r>
            <a:r>
              <a:rPr lang="en-US" sz="3100" dirty="0" err="1"/>
              <a:t>Vizând</a:t>
            </a:r>
            <a:r>
              <a:rPr lang="en-US" sz="3100" dirty="0"/>
              <a:t> </a:t>
            </a:r>
            <a:r>
              <a:rPr lang="en-US" sz="3100" dirty="0" err="1"/>
              <a:t>angajații</a:t>
            </a:r>
            <a:r>
              <a:rPr lang="en-US" sz="3100" dirty="0"/>
              <a:t> </a:t>
            </a:r>
            <a:r>
              <a:rPr lang="en-US" sz="3100" dirty="0" err="1"/>
              <a:t>autorizați</a:t>
            </a:r>
            <a:r>
              <a:rPr lang="en-US" sz="3100" dirty="0"/>
              <a:t> </a:t>
            </a:r>
            <a:r>
              <a:rPr lang="en-US" sz="3100" dirty="0" err="1"/>
              <a:t>să</a:t>
            </a:r>
            <a:r>
              <a:rPr lang="en-US" sz="3100" dirty="0"/>
              <a:t> </a:t>
            </a:r>
            <a:r>
              <a:rPr lang="en-US" sz="3100" dirty="0" err="1"/>
              <a:t>efectueze</a:t>
            </a:r>
            <a:r>
              <a:rPr lang="en-US" sz="3100" dirty="0"/>
              <a:t> </a:t>
            </a:r>
            <a:r>
              <a:rPr lang="en-US" sz="3100" dirty="0" err="1" smtClean="0"/>
              <a:t>pl</a:t>
            </a:r>
            <a:r>
              <a:rPr lang="ro-RO" sz="3100" dirty="0"/>
              <a:t>ă</a:t>
            </a:r>
            <a:r>
              <a:rPr lang="en-US" sz="3100" dirty="0" err="1" smtClean="0"/>
              <a:t>ți</a:t>
            </a:r>
            <a:r>
              <a:rPr lang="en-US" sz="3100" dirty="0"/>
              <a:t>, </a:t>
            </a:r>
            <a:r>
              <a:rPr lang="en-US" sz="3100" dirty="0" err="1"/>
              <a:t>autorul</a:t>
            </a:r>
            <a:r>
              <a:rPr lang="en-US" sz="3100" dirty="0"/>
              <a:t> </a:t>
            </a:r>
            <a:r>
              <a:rPr lang="en-US" sz="3100" dirty="0" err="1"/>
              <a:t>sună</a:t>
            </a:r>
            <a:r>
              <a:rPr lang="en-US" sz="3100" dirty="0"/>
              <a:t> </a:t>
            </a:r>
            <a:r>
              <a:rPr lang="en-US" sz="3100" dirty="0" err="1"/>
              <a:t>sau</a:t>
            </a:r>
            <a:r>
              <a:rPr lang="en-US" sz="3100" dirty="0"/>
              <a:t> </a:t>
            </a:r>
            <a:r>
              <a:rPr lang="en-US" sz="3100" dirty="0" err="1"/>
              <a:t>trimite</a:t>
            </a:r>
            <a:r>
              <a:rPr lang="en-US" sz="3100" dirty="0"/>
              <a:t> un e-mail, </a:t>
            </a:r>
            <a:r>
              <a:rPr lang="en-US" sz="3100" dirty="0" err="1"/>
              <a:t>pretinzând</a:t>
            </a:r>
            <a:r>
              <a:rPr lang="en-US" sz="3100" dirty="0"/>
              <a:t> </a:t>
            </a:r>
            <a:r>
              <a:rPr lang="en-US" sz="3100" dirty="0" err="1"/>
              <a:t>că</a:t>
            </a:r>
            <a:r>
              <a:rPr lang="en-US" sz="3100" dirty="0"/>
              <a:t> </a:t>
            </a:r>
            <a:r>
              <a:rPr lang="en-US" sz="3100" dirty="0" err="1"/>
              <a:t>este</a:t>
            </a:r>
            <a:r>
              <a:rPr lang="en-US" sz="3100" dirty="0"/>
              <a:t> </a:t>
            </a:r>
            <a:r>
              <a:rPr lang="en-US" sz="3100" dirty="0" err="1"/>
              <a:t>unul</a:t>
            </a:r>
            <a:r>
              <a:rPr lang="en-US" sz="3100" dirty="0"/>
              <a:t> din </a:t>
            </a:r>
            <a:r>
              <a:rPr lang="en-US" sz="3100" dirty="0" err="1"/>
              <a:t>managerii</a:t>
            </a:r>
            <a:r>
              <a:rPr lang="en-US" sz="3100" dirty="0"/>
              <a:t> de top din </a:t>
            </a:r>
            <a:r>
              <a:rPr lang="en-US" sz="3100" dirty="0" err="1"/>
              <a:t>companie</a:t>
            </a:r>
            <a:r>
              <a:rPr lang="en-US" sz="3100" dirty="0"/>
              <a:t> </a:t>
            </a:r>
            <a:r>
              <a:rPr lang="en-US" sz="3100" dirty="0" err="1"/>
              <a:t>și</a:t>
            </a:r>
            <a:r>
              <a:rPr lang="en-US" sz="3100" dirty="0"/>
              <a:t> </a:t>
            </a:r>
            <a:r>
              <a:rPr lang="en-US" sz="3100" dirty="0" err="1"/>
              <a:t>îi</a:t>
            </a:r>
            <a:r>
              <a:rPr lang="en-US" sz="3100" dirty="0"/>
              <a:t> </a:t>
            </a:r>
            <a:r>
              <a:rPr lang="en-US" sz="3100" dirty="0" err="1"/>
              <a:t>determină</a:t>
            </a:r>
            <a:r>
              <a:rPr lang="en-US" sz="3100" dirty="0"/>
              <a:t> </a:t>
            </a:r>
            <a:r>
              <a:rPr lang="en-US" sz="3100" dirty="0" err="1"/>
              <a:t>să</a:t>
            </a:r>
            <a:r>
              <a:rPr lang="en-US" sz="3100" dirty="0"/>
              <a:t> </a:t>
            </a:r>
            <a:r>
              <a:rPr lang="en-US" sz="3100" dirty="0" err="1"/>
              <a:t>plătească</a:t>
            </a:r>
            <a:r>
              <a:rPr lang="en-US" sz="3100" dirty="0"/>
              <a:t> o </a:t>
            </a:r>
            <a:r>
              <a:rPr lang="en-US" sz="3100" dirty="0" err="1"/>
              <a:t>factură</a:t>
            </a:r>
            <a:r>
              <a:rPr lang="en-US" sz="3100" dirty="0"/>
              <a:t> </a:t>
            </a:r>
            <a:r>
              <a:rPr lang="en-US" sz="3100" dirty="0" err="1"/>
              <a:t>falsă</a:t>
            </a:r>
            <a:r>
              <a:rPr lang="en-US" sz="3100" dirty="0"/>
              <a:t> </a:t>
            </a:r>
            <a:r>
              <a:rPr lang="en-US" sz="3100" dirty="0" err="1"/>
              <a:t>ori</a:t>
            </a:r>
            <a:r>
              <a:rPr lang="en-US" sz="3100" dirty="0"/>
              <a:t> </a:t>
            </a:r>
            <a:r>
              <a:rPr lang="en-US" sz="3100" dirty="0" err="1"/>
              <a:t>să</a:t>
            </a:r>
            <a:r>
              <a:rPr lang="en-US" sz="3100" dirty="0"/>
              <a:t> </a:t>
            </a:r>
            <a:r>
              <a:rPr lang="en-US" sz="3100" dirty="0" err="1"/>
              <a:t>efectueze</a:t>
            </a:r>
            <a:r>
              <a:rPr lang="en-US" sz="3100" dirty="0"/>
              <a:t> un transfer din </a:t>
            </a:r>
            <a:r>
              <a:rPr lang="en-US" sz="3100" dirty="0" err="1"/>
              <a:t>contul</a:t>
            </a:r>
            <a:r>
              <a:rPr lang="en-US" sz="3100" dirty="0"/>
              <a:t> </a:t>
            </a:r>
            <a:r>
              <a:rPr lang="en-US" sz="3100" dirty="0" err="1"/>
              <a:t>firmei</a:t>
            </a:r>
            <a:r>
              <a:rPr lang="en-US" sz="3100" dirty="0"/>
              <a:t>.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3" descr="C:\Users\internet.DTI-SM-0032\Desktop\CEO_fraud_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72" y="230909"/>
            <a:ext cx="6499747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8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025" y="932872"/>
            <a:ext cx="4536773" cy="53182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/>
              <a:t>Fraude</a:t>
            </a:r>
            <a:r>
              <a:rPr lang="en-US" b="1" i="1" dirty="0"/>
              <a:t> cu </a:t>
            </a:r>
            <a:r>
              <a:rPr lang="en-US" b="1" i="1" dirty="0" err="1"/>
              <a:t>facturi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n-US" b="1" i="1" dirty="0"/>
              <a:t>Invoice </a:t>
            </a:r>
            <a:r>
              <a:rPr lang="en-US" b="1" i="1" dirty="0" smtClean="0"/>
              <a:t>fraud</a:t>
            </a:r>
            <a:r>
              <a:rPr lang="en-US" i="1" dirty="0" smtClean="0"/>
              <a:t> </a:t>
            </a:r>
            <a:r>
              <a:rPr lang="ro-RO" i="1" dirty="0" smtClean="0"/>
              <a:t/>
            </a:r>
            <a:br>
              <a:rPr lang="ro-RO" i="1" dirty="0" smtClean="0"/>
            </a:br>
            <a:r>
              <a:rPr lang="ro-RO" sz="1200" dirty="0" smtClean="0"/>
              <a:t/>
            </a:r>
            <a:br>
              <a:rPr lang="ro-RO" sz="1200" dirty="0" smtClean="0"/>
            </a:br>
            <a:r>
              <a:rPr lang="ro-RO" sz="1200" dirty="0" smtClean="0"/>
              <a:t/>
            </a:r>
            <a:br>
              <a:rPr lang="ro-RO" sz="1200" dirty="0" smtClean="0"/>
            </a:br>
            <a:r>
              <a:rPr lang="en-US" sz="3100" dirty="0" smtClean="0"/>
              <a:t>O </a:t>
            </a:r>
            <a:r>
              <a:rPr lang="en-US" sz="3100" dirty="0" err="1"/>
              <a:t>firmă</a:t>
            </a:r>
            <a:r>
              <a:rPr lang="en-US" sz="3100" dirty="0"/>
              <a:t> </a:t>
            </a:r>
            <a:r>
              <a:rPr lang="en-US" sz="3100" dirty="0" err="1"/>
              <a:t>este</a:t>
            </a:r>
            <a:r>
              <a:rPr lang="en-US" sz="3100" dirty="0"/>
              <a:t> </a:t>
            </a:r>
            <a:r>
              <a:rPr lang="en-US" sz="3100" dirty="0" err="1"/>
              <a:t>contactată</a:t>
            </a:r>
            <a:r>
              <a:rPr lang="en-US" sz="3100" dirty="0"/>
              <a:t> de </a:t>
            </a:r>
            <a:r>
              <a:rPr lang="en-US" sz="3100" dirty="0" err="1"/>
              <a:t>cineva</a:t>
            </a:r>
            <a:r>
              <a:rPr lang="en-US" sz="3100" dirty="0"/>
              <a:t> care </a:t>
            </a:r>
            <a:r>
              <a:rPr lang="en-US" sz="3100" dirty="0" err="1"/>
              <a:t>pretinde</a:t>
            </a:r>
            <a:r>
              <a:rPr lang="en-US" sz="3100" dirty="0"/>
              <a:t> </a:t>
            </a:r>
            <a:r>
              <a:rPr lang="en-US" sz="3100" dirty="0" err="1"/>
              <a:t>că</a:t>
            </a:r>
            <a:r>
              <a:rPr lang="en-US" sz="3100" dirty="0"/>
              <a:t> </a:t>
            </a:r>
            <a:r>
              <a:rPr lang="en-US" sz="3100" dirty="0" err="1"/>
              <a:t>este</a:t>
            </a:r>
            <a:r>
              <a:rPr lang="en-US" sz="3100" dirty="0"/>
              <a:t> </a:t>
            </a:r>
            <a:r>
              <a:rPr lang="en-US" sz="3100" dirty="0" err="1"/>
              <a:t>reprezentantul</a:t>
            </a:r>
            <a:r>
              <a:rPr lang="en-US" sz="3100" dirty="0"/>
              <a:t> </a:t>
            </a:r>
            <a:r>
              <a:rPr lang="en-US" sz="3100" dirty="0" err="1"/>
              <a:t>unui</a:t>
            </a:r>
            <a:r>
              <a:rPr lang="en-US" sz="3100" dirty="0"/>
              <a:t> </a:t>
            </a:r>
            <a:r>
              <a:rPr lang="en-US" sz="3100" dirty="0" err="1"/>
              <a:t>furnizor</a:t>
            </a:r>
            <a:r>
              <a:rPr lang="en-US" sz="3100" dirty="0"/>
              <a:t> de </a:t>
            </a:r>
            <a:r>
              <a:rPr lang="en-US" sz="3100" dirty="0" err="1"/>
              <a:t>bunuri</a:t>
            </a:r>
            <a:r>
              <a:rPr lang="en-US" sz="3100" dirty="0"/>
              <a:t>/</a:t>
            </a:r>
            <a:r>
              <a:rPr lang="en-US" sz="3100" dirty="0" err="1"/>
              <a:t>servicii</a:t>
            </a:r>
            <a:r>
              <a:rPr lang="en-US" sz="3100" dirty="0"/>
              <a:t> </a:t>
            </a:r>
            <a:r>
              <a:rPr lang="en-US" sz="3100" dirty="0" err="1"/>
              <a:t>legitim</a:t>
            </a:r>
            <a:r>
              <a:rPr lang="en-US" sz="3100" dirty="0"/>
              <a:t>. </a:t>
            </a:r>
            <a:r>
              <a:rPr lang="en-US" sz="3100" dirty="0" err="1"/>
              <a:t>Angajații</a:t>
            </a:r>
            <a:r>
              <a:rPr lang="en-US" sz="3100" dirty="0"/>
              <a:t> cu </a:t>
            </a:r>
            <a:r>
              <a:rPr lang="en-US" sz="3100" dirty="0" err="1"/>
              <a:t>atribuții</a:t>
            </a:r>
            <a:r>
              <a:rPr lang="en-US" sz="3100" dirty="0"/>
              <a:t> de </a:t>
            </a:r>
            <a:r>
              <a:rPr lang="en-US" sz="3100" dirty="0" err="1"/>
              <a:t>efectuare</a:t>
            </a:r>
            <a:r>
              <a:rPr lang="en-US" sz="3100" dirty="0"/>
              <a:t> de </a:t>
            </a:r>
            <a:r>
              <a:rPr lang="en-US" sz="3100" dirty="0" err="1"/>
              <a:t>plăți</a:t>
            </a:r>
            <a:r>
              <a:rPr lang="en-US" sz="3100" dirty="0"/>
              <a:t> </a:t>
            </a:r>
            <a:r>
              <a:rPr lang="en-US" sz="3100" dirty="0" err="1"/>
              <a:t>sunt</a:t>
            </a:r>
            <a:r>
              <a:rPr lang="en-US" sz="3100" dirty="0"/>
              <a:t> </a:t>
            </a:r>
            <a:r>
              <a:rPr lang="en-US" sz="3100" dirty="0" err="1"/>
              <a:t>determinați</a:t>
            </a:r>
            <a:r>
              <a:rPr lang="en-US" sz="3100" dirty="0"/>
              <a:t> </a:t>
            </a:r>
            <a:r>
              <a:rPr lang="en-US" sz="3100" dirty="0" err="1"/>
              <a:t>să</a:t>
            </a:r>
            <a:r>
              <a:rPr lang="en-US" sz="3100" dirty="0"/>
              <a:t> </a:t>
            </a:r>
            <a:r>
              <a:rPr lang="en-US" sz="3100" dirty="0" err="1"/>
              <a:t>plătească</a:t>
            </a:r>
            <a:r>
              <a:rPr lang="en-US" sz="3100" dirty="0"/>
              <a:t>, </a:t>
            </a:r>
            <a:r>
              <a:rPr lang="en-US" sz="3100" dirty="0" err="1"/>
              <a:t>pe</a:t>
            </a:r>
            <a:r>
              <a:rPr lang="en-US" sz="3100" dirty="0"/>
              <a:t> </a:t>
            </a:r>
            <a:r>
              <a:rPr lang="en-US" sz="3100" dirty="0" err="1"/>
              <a:t>viitor</a:t>
            </a:r>
            <a:r>
              <a:rPr lang="en-US" sz="3100" dirty="0"/>
              <a:t>, </a:t>
            </a:r>
            <a:r>
              <a:rPr lang="en-US" sz="3100" dirty="0" err="1"/>
              <a:t>facturi</a:t>
            </a:r>
            <a:r>
              <a:rPr lang="en-US" sz="3100" dirty="0"/>
              <a:t> false </a:t>
            </a:r>
            <a:r>
              <a:rPr lang="en-US" sz="3100" dirty="0" err="1"/>
              <a:t>în</a:t>
            </a:r>
            <a:r>
              <a:rPr lang="en-US" sz="3100" dirty="0"/>
              <a:t> </a:t>
            </a:r>
            <a:r>
              <a:rPr lang="en-US" sz="3100" dirty="0" err="1"/>
              <a:t>conturile</a:t>
            </a:r>
            <a:r>
              <a:rPr lang="en-US" sz="3100" dirty="0"/>
              <a:t> </a:t>
            </a:r>
            <a:r>
              <a:rPr lang="en-US" sz="3100" dirty="0" err="1"/>
              <a:t>autorilor</a:t>
            </a:r>
            <a:r>
              <a:rPr lang="en-US" sz="31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internet.DTI-SM-0032\Desktop\Invoice_fraud_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1" y="356485"/>
            <a:ext cx="6929336" cy="621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3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359" y="569995"/>
            <a:ext cx="7927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/>
              <a:t>Frauda</a:t>
            </a:r>
            <a:r>
              <a:rPr lang="en-US" b="1" i="1" dirty="0"/>
              <a:t> care se </a:t>
            </a:r>
            <a:r>
              <a:rPr lang="en-US" b="1" i="1" dirty="0" err="1"/>
              <a:t>ascunde</a:t>
            </a:r>
            <a:r>
              <a:rPr lang="en-US" b="1" i="1" dirty="0"/>
              <a:t> </a:t>
            </a:r>
            <a:r>
              <a:rPr lang="en-US" b="1" i="1" dirty="0" err="1"/>
              <a:t>în</a:t>
            </a:r>
            <a:r>
              <a:rPr lang="en-US" b="1" i="1" dirty="0"/>
              <a:t> </a:t>
            </a:r>
            <a:r>
              <a:rPr lang="en-US" b="1" i="1" dirty="0" err="1"/>
              <a:t>spatele</a:t>
            </a:r>
            <a:r>
              <a:rPr lang="en-US" b="1" i="1" dirty="0"/>
              <a:t> </a:t>
            </a:r>
            <a:r>
              <a:rPr lang="en-US" b="1" i="1" dirty="0" err="1"/>
              <a:t>unei</a:t>
            </a:r>
            <a:r>
              <a:rPr lang="en-US" b="1" i="1" dirty="0"/>
              <a:t> </a:t>
            </a:r>
            <a:r>
              <a:rPr lang="ro-RO" b="1" i="1" dirty="0" smtClean="0"/>
              <a:t/>
            </a:r>
            <a:br>
              <a:rPr lang="ro-RO" b="1" i="1" dirty="0" smtClean="0"/>
            </a:br>
            <a:r>
              <a:rPr lang="ro-RO" b="1" i="1" dirty="0" smtClean="0"/>
              <a:t>,,</a:t>
            </a:r>
            <a:r>
              <a:rPr lang="en-US" b="1" i="1" dirty="0" err="1" smtClean="0"/>
              <a:t>probleme</a:t>
            </a:r>
            <a:r>
              <a:rPr lang="en-US" b="1" i="1" dirty="0" smtClean="0"/>
              <a:t> </a:t>
            </a:r>
            <a:r>
              <a:rPr lang="en-US" b="1" i="1" dirty="0" err="1" smtClean="0"/>
              <a:t>tehnice</a:t>
            </a:r>
            <a:r>
              <a:rPr lang="ro-RO" b="1" i="1" dirty="0" smtClean="0"/>
              <a:t>”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Content Placeholder 3" descr="C:\Users\internet.DTI-SM-0032\AppData\Local\Packages\Microsoft.Windows.Photos_8wekyb3d8bbwe\TempState\ShareServiceTempFolder\Castiguri-sigure-si-mari-povesti-de-dragoste4-1024x536.jpg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08" y="2632364"/>
            <a:ext cx="5637571" cy="39254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127" y="1690256"/>
            <a:ext cx="6031346" cy="454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dirty="0" err="1" smtClean="0"/>
              <a:t>Escrocheriile</a:t>
            </a:r>
            <a:r>
              <a:rPr lang="en-US" sz="3100" dirty="0" smtClean="0"/>
              <a:t> </a:t>
            </a:r>
            <a:r>
              <a:rPr lang="en-US" sz="3100" dirty="0"/>
              <a:t>de </a:t>
            </a:r>
            <a:r>
              <a:rPr lang="en-US" sz="3100" dirty="0" err="1"/>
              <a:t>tipul</a:t>
            </a:r>
            <a:r>
              <a:rPr lang="en-US" sz="3100" dirty="0"/>
              <a:t> </a:t>
            </a:r>
            <a:r>
              <a:rPr lang="en-US" sz="3100" dirty="0" err="1"/>
              <a:t>asistență</a:t>
            </a:r>
            <a:r>
              <a:rPr lang="en-US" sz="3100" dirty="0"/>
              <a:t> </a:t>
            </a:r>
            <a:r>
              <a:rPr lang="en-US" sz="3100" dirty="0" err="1"/>
              <a:t>tehnică</a:t>
            </a:r>
            <a:r>
              <a:rPr lang="en-US" sz="3100" dirty="0"/>
              <a:t> </a:t>
            </a:r>
            <a:r>
              <a:rPr lang="en-US" sz="3100" dirty="0" err="1"/>
              <a:t>încep</a:t>
            </a:r>
            <a:r>
              <a:rPr lang="en-US" sz="3100" dirty="0"/>
              <a:t> cu </a:t>
            </a:r>
            <a:r>
              <a:rPr lang="en-US" sz="3100" b="1" dirty="0"/>
              <a:t>un </a:t>
            </a:r>
            <a:r>
              <a:rPr lang="en-US" sz="3100" b="1" dirty="0" err="1"/>
              <a:t>avertisment</a:t>
            </a:r>
            <a:r>
              <a:rPr lang="en-US" sz="3100" b="1" dirty="0"/>
              <a:t> pop-up cu </a:t>
            </a:r>
            <a:r>
              <a:rPr lang="en-US" sz="3100" b="1" dirty="0" err="1"/>
              <a:t>privire</a:t>
            </a:r>
            <a:r>
              <a:rPr lang="en-US" sz="3100" b="1" dirty="0"/>
              <a:t> la o </a:t>
            </a:r>
            <a:r>
              <a:rPr lang="en-US" sz="3100" b="1" dirty="0" err="1"/>
              <a:t>anumită</a:t>
            </a:r>
            <a:r>
              <a:rPr lang="en-US" sz="3100" b="1" dirty="0"/>
              <a:t> </a:t>
            </a:r>
            <a:r>
              <a:rPr lang="en-US" sz="3100" b="1" dirty="0" err="1"/>
              <a:t>problemă</a:t>
            </a:r>
            <a:r>
              <a:rPr lang="en-US" sz="3100" dirty="0"/>
              <a:t> a </a:t>
            </a:r>
            <a:r>
              <a:rPr lang="en-US" sz="3100" dirty="0" err="1"/>
              <a:t>computerului</a:t>
            </a:r>
            <a:r>
              <a:rPr lang="en-US" sz="3100" dirty="0"/>
              <a:t> </a:t>
            </a:r>
            <a:r>
              <a:rPr lang="en-US" sz="3100" dirty="0" err="1"/>
              <a:t>sau</a:t>
            </a:r>
            <a:r>
              <a:rPr lang="en-US" sz="3100" dirty="0"/>
              <a:t> a </a:t>
            </a:r>
            <a:r>
              <a:rPr lang="en-US" sz="3100" dirty="0" err="1"/>
              <a:t>conturilor</a:t>
            </a:r>
            <a:r>
              <a:rPr lang="en-US" sz="3100" dirty="0"/>
              <a:t> tale online (ex. email). </a:t>
            </a:r>
            <a:endParaRPr lang="ro-RO" sz="3100" dirty="0" smtClean="0"/>
          </a:p>
          <a:p>
            <a:pPr algn="ctr"/>
            <a:endParaRPr lang="ro-RO" sz="3100" dirty="0" smtClean="0"/>
          </a:p>
          <a:p>
            <a:pPr algn="ctr"/>
            <a:r>
              <a:rPr lang="en-US" sz="3100" dirty="0" err="1" smtClean="0"/>
              <a:t>Fereastra</a:t>
            </a:r>
            <a:r>
              <a:rPr lang="en-US" sz="3100" dirty="0" smtClean="0"/>
              <a:t> </a:t>
            </a:r>
            <a:r>
              <a:rPr lang="en-US" sz="3100" dirty="0"/>
              <a:t>pop-up </a:t>
            </a:r>
            <a:r>
              <a:rPr lang="en-US" sz="3100" dirty="0" err="1"/>
              <a:t>îți</a:t>
            </a:r>
            <a:r>
              <a:rPr lang="en-US" sz="3100" dirty="0"/>
              <a:t> </a:t>
            </a:r>
            <a:r>
              <a:rPr lang="en-US" sz="3100" dirty="0" err="1"/>
              <a:t>oferă</a:t>
            </a:r>
            <a:r>
              <a:rPr lang="en-US" sz="3100" dirty="0"/>
              <a:t> </a:t>
            </a:r>
            <a:r>
              <a:rPr lang="en-US" sz="3100" b="1" dirty="0"/>
              <a:t>un </a:t>
            </a:r>
            <a:r>
              <a:rPr lang="en-US" sz="3100" b="1" dirty="0" err="1"/>
              <a:t>număr</a:t>
            </a:r>
            <a:r>
              <a:rPr lang="en-US" sz="3100" b="1" dirty="0"/>
              <a:t> de </a:t>
            </a:r>
            <a:r>
              <a:rPr lang="en-US" sz="3100" b="1" dirty="0" err="1"/>
              <a:t>telefon</a:t>
            </a:r>
            <a:r>
              <a:rPr lang="en-US" sz="3100" b="1" dirty="0"/>
              <a:t> </a:t>
            </a:r>
            <a:r>
              <a:rPr lang="en-US" sz="3100" dirty="0"/>
              <a:t>la care </a:t>
            </a:r>
            <a:r>
              <a:rPr lang="en-US" sz="3100" dirty="0" err="1"/>
              <a:t>sa</a:t>
            </a:r>
            <a:r>
              <a:rPr lang="en-US" sz="3100" dirty="0"/>
              <a:t> </a:t>
            </a:r>
            <a:r>
              <a:rPr lang="en-US" sz="3100" dirty="0" err="1"/>
              <a:t>apelezi</a:t>
            </a:r>
            <a:r>
              <a:rPr lang="en-US" sz="3100" dirty="0"/>
              <a:t> </a:t>
            </a:r>
            <a:r>
              <a:rPr lang="en-US" sz="3100" b="1" dirty="0" err="1"/>
              <a:t>sau</a:t>
            </a:r>
            <a:r>
              <a:rPr lang="en-US" sz="3100" b="1" dirty="0"/>
              <a:t> un link de reply</a:t>
            </a:r>
            <a:r>
              <a:rPr lang="en-US" sz="3100" dirty="0"/>
              <a:t>. </a:t>
            </a:r>
            <a:endParaRPr lang="ro-RO" sz="3100" dirty="0" smtClean="0"/>
          </a:p>
          <a:p>
            <a:pPr algn="ctr"/>
            <a:endParaRPr lang="ro-RO" sz="3100" dirty="0" smtClean="0"/>
          </a:p>
          <a:p>
            <a:pPr algn="ctr"/>
            <a:r>
              <a:rPr lang="en-US" sz="3100" b="1" dirty="0" smtClean="0"/>
              <a:t>Un </a:t>
            </a:r>
            <a:r>
              <a:rPr lang="en-US" sz="3100" b="1" dirty="0" err="1"/>
              <a:t>fals</a:t>
            </a:r>
            <a:r>
              <a:rPr lang="en-US" sz="3100" b="1" dirty="0"/>
              <a:t> </a:t>
            </a:r>
            <a:r>
              <a:rPr lang="en-US" sz="3100" b="1" dirty="0" err="1"/>
              <a:t>angajat</a:t>
            </a:r>
            <a:r>
              <a:rPr lang="en-US" sz="3100" b="1" dirty="0"/>
              <a:t> </a:t>
            </a:r>
            <a:r>
              <a:rPr lang="en-US" sz="3100" dirty="0"/>
              <a:t>Microsoft </a:t>
            </a:r>
            <a:r>
              <a:rPr lang="en-US" sz="3100" dirty="0" err="1"/>
              <a:t>sau</a:t>
            </a:r>
            <a:r>
              <a:rPr lang="en-US" sz="3100" dirty="0"/>
              <a:t> Apple </a:t>
            </a:r>
            <a:r>
              <a:rPr lang="en-US" sz="3100" dirty="0" err="1"/>
              <a:t>răspunde</a:t>
            </a:r>
            <a:r>
              <a:rPr lang="en-US" sz="3100" dirty="0"/>
              <a:t> la </a:t>
            </a:r>
            <a:r>
              <a:rPr lang="en-US" sz="3100" dirty="0" err="1"/>
              <a:t>telefon</a:t>
            </a:r>
            <a:r>
              <a:rPr lang="en-US" sz="3100" dirty="0"/>
              <a:t> </a:t>
            </a:r>
            <a:r>
              <a:rPr lang="en-US" sz="3100" dirty="0" err="1"/>
              <a:t>și</a:t>
            </a:r>
            <a:r>
              <a:rPr lang="en-US" sz="3100" dirty="0"/>
              <a:t> </a:t>
            </a:r>
            <a:r>
              <a:rPr lang="en-US" sz="3100" dirty="0" err="1"/>
              <a:t>te</a:t>
            </a:r>
            <a:r>
              <a:rPr lang="en-US" sz="3100" dirty="0"/>
              <a:t> </a:t>
            </a:r>
            <a:r>
              <a:rPr lang="en-US" sz="3100" dirty="0" err="1"/>
              <a:t>convinge</a:t>
            </a:r>
            <a:r>
              <a:rPr lang="en-US" sz="3100" dirty="0"/>
              <a:t> </a:t>
            </a:r>
            <a:r>
              <a:rPr lang="en-US" sz="3100" dirty="0" err="1"/>
              <a:t>să</a:t>
            </a:r>
            <a:r>
              <a:rPr lang="en-US" sz="3100" dirty="0"/>
              <a:t> le </a:t>
            </a:r>
            <a:r>
              <a:rPr lang="en-US" sz="3100" dirty="0" err="1"/>
              <a:t>dai</a:t>
            </a:r>
            <a:r>
              <a:rPr lang="en-US" sz="3100" dirty="0"/>
              <a:t> </a:t>
            </a:r>
            <a:r>
              <a:rPr lang="en-US" sz="3100" dirty="0" err="1"/>
              <a:t>acces</a:t>
            </a:r>
            <a:r>
              <a:rPr lang="en-US" sz="3100" dirty="0"/>
              <a:t> la </a:t>
            </a:r>
            <a:r>
              <a:rPr lang="en-US" sz="3100" dirty="0" err="1"/>
              <a:t>computerul</a:t>
            </a:r>
            <a:r>
              <a:rPr lang="en-US" sz="3100" dirty="0"/>
              <a:t> </a:t>
            </a:r>
            <a:r>
              <a:rPr lang="en-US" sz="3100" dirty="0" err="1"/>
              <a:t>tău</a:t>
            </a:r>
            <a:r>
              <a:rPr lang="en-US" sz="3100" dirty="0"/>
              <a:t>, </a:t>
            </a:r>
            <a:r>
              <a:rPr lang="en-US" sz="3100" dirty="0" err="1"/>
              <a:t>astfel</a:t>
            </a:r>
            <a:r>
              <a:rPr lang="en-US" sz="3100" dirty="0"/>
              <a:t> </a:t>
            </a:r>
            <a:r>
              <a:rPr lang="en-US" sz="3100" dirty="0" err="1"/>
              <a:t>încât</a:t>
            </a:r>
            <a:r>
              <a:rPr lang="en-US" sz="3100" dirty="0"/>
              <a:t> </a:t>
            </a:r>
            <a:r>
              <a:rPr lang="en-US" sz="3100" dirty="0" err="1"/>
              <a:t>să</a:t>
            </a:r>
            <a:r>
              <a:rPr lang="en-US" sz="3100" dirty="0"/>
              <a:t> </a:t>
            </a:r>
            <a:r>
              <a:rPr lang="en-US" sz="3100" dirty="0" err="1"/>
              <a:t>poată</a:t>
            </a:r>
            <a:r>
              <a:rPr lang="en-US" sz="3100" dirty="0"/>
              <a:t> </a:t>
            </a:r>
            <a:r>
              <a:rPr lang="en-US" sz="3100" dirty="0" err="1"/>
              <a:t>rezolva</a:t>
            </a:r>
            <a:r>
              <a:rPr lang="en-US" sz="3100" dirty="0"/>
              <a:t> </a:t>
            </a:r>
            <a:r>
              <a:rPr lang="en-US" sz="3100" dirty="0" err="1"/>
              <a:t>problema</a:t>
            </a:r>
            <a:r>
              <a:rPr lang="en-US" sz="3100" dirty="0"/>
              <a:t>. </a:t>
            </a:r>
            <a:endParaRPr lang="ro-RO" sz="3100" dirty="0" smtClean="0"/>
          </a:p>
          <a:p>
            <a:pPr algn="ctr"/>
            <a:endParaRPr lang="ro-RO" sz="3100" dirty="0" smtClean="0"/>
          </a:p>
          <a:p>
            <a:pPr algn="ctr"/>
            <a:r>
              <a:rPr lang="en-US" sz="3100" dirty="0" err="1" smtClean="0"/>
              <a:t>Apoi</a:t>
            </a:r>
            <a:r>
              <a:rPr lang="en-US" sz="3100" dirty="0"/>
              <a:t>, fie </a:t>
            </a:r>
            <a:r>
              <a:rPr lang="en-US" sz="3100" b="1" dirty="0" err="1"/>
              <a:t>îți</a:t>
            </a:r>
            <a:r>
              <a:rPr lang="en-US" sz="3100" b="1" dirty="0"/>
              <a:t> </a:t>
            </a:r>
            <a:r>
              <a:rPr lang="en-US" sz="3100" b="1" dirty="0" err="1"/>
              <a:t>accesează</a:t>
            </a:r>
            <a:r>
              <a:rPr lang="en-US" sz="3100" b="1" dirty="0"/>
              <a:t> </a:t>
            </a:r>
            <a:r>
              <a:rPr lang="en-US" sz="3100" b="1" dirty="0" err="1"/>
              <a:t>banca</a:t>
            </a:r>
            <a:r>
              <a:rPr lang="en-US" sz="3100" b="1" dirty="0"/>
              <a:t> </a:t>
            </a:r>
            <a:r>
              <a:rPr lang="en-US" sz="3100" dirty="0" err="1"/>
              <a:t>prin</a:t>
            </a:r>
            <a:r>
              <a:rPr lang="en-US" sz="3100" dirty="0"/>
              <a:t> computer, fie </a:t>
            </a:r>
            <a:r>
              <a:rPr lang="en-US" sz="3100" b="1" dirty="0" err="1"/>
              <a:t>solicită</a:t>
            </a:r>
            <a:r>
              <a:rPr lang="en-US" sz="3100" b="1" dirty="0"/>
              <a:t> o </a:t>
            </a:r>
            <a:r>
              <a:rPr lang="en-US" sz="3100" b="1" dirty="0" err="1"/>
              <a:t>plată</a:t>
            </a:r>
            <a:r>
              <a:rPr lang="en-US" sz="3100" b="1" dirty="0"/>
              <a:t> </a:t>
            </a:r>
            <a:r>
              <a:rPr lang="en-US" sz="3100" dirty="0" err="1"/>
              <a:t>pentru</a:t>
            </a:r>
            <a:r>
              <a:rPr lang="en-US" sz="3100" dirty="0"/>
              <a:t> </a:t>
            </a:r>
            <a:r>
              <a:rPr lang="en-US" sz="3100" dirty="0" err="1"/>
              <a:t>reparațiile</a:t>
            </a:r>
            <a:r>
              <a:rPr lang="en-US" sz="3100" dirty="0"/>
              <a:t> </a:t>
            </a:r>
            <a:r>
              <a:rPr lang="en-US" sz="3100" dirty="0" err="1"/>
              <a:t>menționate</a:t>
            </a:r>
            <a:r>
              <a:rPr lang="en-US" sz="3100" dirty="0"/>
              <a:t>.</a:t>
            </a:r>
          </a:p>
          <a:p>
            <a:pPr algn="ctr"/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1840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6191"/>
            <a:ext cx="4484451" cy="5685479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Phishing/</a:t>
            </a:r>
            <a:r>
              <a:rPr lang="ro-RO" b="1" i="1" dirty="0" smtClean="0"/>
              <a:t> </a:t>
            </a:r>
            <a:r>
              <a:rPr lang="en-US" b="1" i="1" dirty="0" err="1" smtClean="0"/>
              <a:t>Smishing</a:t>
            </a:r>
            <a:r>
              <a:rPr lang="ro-RO" b="1" i="1" dirty="0" smtClean="0"/>
              <a:t/>
            </a:r>
            <a:br>
              <a:rPr lang="ro-RO" b="1" i="1" dirty="0" smtClean="0"/>
            </a:br>
            <a:r>
              <a:rPr lang="en-US" b="1" i="1" dirty="0" smtClean="0"/>
              <a:t>/</a:t>
            </a:r>
            <a:r>
              <a:rPr lang="ro-RO" b="1" i="1" dirty="0" smtClean="0"/>
              <a:t> </a:t>
            </a:r>
            <a:r>
              <a:rPr lang="en-US" b="1" i="1" dirty="0" smtClean="0"/>
              <a:t>Vishing</a:t>
            </a:r>
            <a:r>
              <a:rPr lang="en-US" i="1" dirty="0" smtClean="0"/>
              <a:t> </a:t>
            </a:r>
            <a:r>
              <a:rPr lang="ro-RO" sz="1200" dirty="0" smtClean="0"/>
              <a:t/>
            </a:r>
            <a:br>
              <a:rPr lang="ro-RO" sz="1200" dirty="0" smtClean="0"/>
            </a:br>
            <a:r>
              <a:rPr lang="ro-RO" sz="1200" dirty="0"/>
              <a:t/>
            </a:r>
            <a:br>
              <a:rPr lang="ro-RO" sz="1200" dirty="0"/>
            </a:br>
            <a:r>
              <a:rPr lang="ro-RO" sz="3100" dirty="0"/>
              <a:t>A</a:t>
            </a:r>
            <a:r>
              <a:rPr lang="en-US" sz="3100" dirty="0" err="1" smtClean="0"/>
              <a:t>utorii</a:t>
            </a:r>
            <a:r>
              <a:rPr lang="en-US" sz="3100" dirty="0" smtClean="0"/>
              <a:t> </a:t>
            </a:r>
            <a:r>
              <a:rPr lang="en-US" sz="3100" dirty="0" err="1"/>
              <a:t>te</a:t>
            </a:r>
            <a:r>
              <a:rPr lang="en-US" sz="3100" dirty="0"/>
              <a:t> </a:t>
            </a:r>
            <a:r>
              <a:rPr lang="en-US" sz="3100" dirty="0" err="1"/>
              <a:t>apelează</a:t>
            </a:r>
            <a:r>
              <a:rPr lang="en-US" sz="3100" dirty="0"/>
              <a:t> </a:t>
            </a:r>
            <a:r>
              <a:rPr lang="en-US" sz="3100" dirty="0" err="1"/>
              <a:t>telefonic</a:t>
            </a:r>
            <a:r>
              <a:rPr lang="en-US" sz="3100" dirty="0"/>
              <a:t>, </a:t>
            </a:r>
            <a:r>
              <a:rPr lang="en-US" sz="3100" dirty="0" err="1"/>
              <a:t>îți</a:t>
            </a:r>
            <a:r>
              <a:rPr lang="en-US" sz="3100" dirty="0"/>
              <a:t> </a:t>
            </a:r>
            <a:r>
              <a:rPr lang="en-US" sz="3100" dirty="0" err="1"/>
              <a:t>trimit</a:t>
            </a:r>
            <a:r>
              <a:rPr lang="en-US" sz="3100" dirty="0"/>
              <a:t> un </a:t>
            </a:r>
            <a:r>
              <a:rPr lang="en-US" sz="3100" dirty="0" err="1"/>
              <a:t>mesaj</a:t>
            </a:r>
            <a:r>
              <a:rPr lang="en-US" sz="3100" dirty="0"/>
              <a:t> text (SMS) </a:t>
            </a:r>
            <a:r>
              <a:rPr lang="en-US" sz="3100" dirty="0" err="1"/>
              <a:t>ori</a:t>
            </a:r>
            <a:r>
              <a:rPr lang="en-US" sz="3100" dirty="0"/>
              <a:t> un e-mail, </a:t>
            </a:r>
            <a:r>
              <a:rPr lang="en-US" sz="3100" dirty="0" err="1"/>
              <a:t>prin</a:t>
            </a:r>
            <a:r>
              <a:rPr lang="en-US" sz="3100" dirty="0"/>
              <a:t> care </a:t>
            </a:r>
            <a:r>
              <a:rPr lang="en-US" sz="3100" dirty="0" err="1"/>
              <a:t>te</a:t>
            </a:r>
            <a:r>
              <a:rPr lang="en-US" sz="3100" dirty="0"/>
              <a:t> </a:t>
            </a:r>
            <a:r>
              <a:rPr lang="en-US" sz="3100" dirty="0" err="1"/>
              <a:t>induc</a:t>
            </a:r>
            <a:r>
              <a:rPr lang="en-US" sz="3100" dirty="0"/>
              <a:t> </a:t>
            </a:r>
            <a:r>
              <a:rPr lang="en-US" sz="3100" dirty="0" err="1"/>
              <a:t>în</a:t>
            </a:r>
            <a:r>
              <a:rPr lang="en-US" sz="3100" dirty="0"/>
              <a:t> </a:t>
            </a:r>
            <a:r>
              <a:rPr lang="en-US" sz="3100" dirty="0" err="1"/>
              <a:t>eroare</a:t>
            </a:r>
            <a:r>
              <a:rPr lang="en-US" sz="3100" dirty="0"/>
              <a:t>, </a:t>
            </a:r>
            <a:r>
              <a:rPr lang="en-US" sz="3100" dirty="0" err="1"/>
              <a:t>pentru</a:t>
            </a:r>
            <a:r>
              <a:rPr lang="en-US" sz="3100" dirty="0"/>
              <a:t> a-</a:t>
            </a:r>
            <a:r>
              <a:rPr lang="en-US" sz="3100" dirty="0" err="1"/>
              <a:t>ți</a:t>
            </a:r>
            <a:r>
              <a:rPr lang="en-US" sz="3100" dirty="0"/>
              <a:t> </a:t>
            </a:r>
            <a:r>
              <a:rPr lang="en-US" sz="3100" dirty="0" err="1"/>
              <a:t>divulga</a:t>
            </a:r>
            <a:r>
              <a:rPr lang="en-US" sz="3100" dirty="0"/>
              <a:t> date </a:t>
            </a:r>
            <a:r>
              <a:rPr lang="en-US" sz="3100" dirty="0" err="1"/>
              <a:t>personale</a:t>
            </a:r>
            <a:r>
              <a:rPr lang="en-US" sz="3100" dirty="0"/>
              <a:t>, </a:t>
            </a:r>
            <a:r>
              <a:rPr lang="en-US" sz="3100" dirty="0" err="1"/>
              <a:t>financiare</a:t>
            </a:r>
            <a:r>
              <a:rPr lang="en-US" sz="3100" dirty="0"/>
              <a:t> </a:t>
            </a:r>
            <a:r>
              <a:rPr lang="en-US" sz="3100" dirty="0" err="1"/>
              <a:t>ori</a:t>
            </a:r>
            <a:r>
              <a:rPr lang="en-US" sz="3100" dirty="0"/>
              <a:t> de </a:t>
            </a:r>
            <a:r>
              <a:rPr lang="en-US" sz="3100" dirty="0" err="1"/>
              <a:t>securitate</a:t>
            </a:r>
            <a:r>
              <a:rPr lang="en-US" sz="3100" dirty="0"/>
              <a:t>.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3" descr="C:\Users\internet.DTI-SM-0032\Desktop\Smishing_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45" y="311689"/>
            <a:ext cx="6733310" cy="6310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6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internet.DTI-SM-0032\Desktop\Phishing_R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4" y="316689"/>
            <a:ext cx="8802256" cy="6264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856" y="569405"/>
            <a:ext cx="5726544" cy="589948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i="1" dirty="0"/>
              <a:t>Website-</a:t>
            </a:r>
            <a:r>
              <a:rPr lang="en-US" b="1" i="1" dirty="0" err="1"/>
              <a:t>uri</a:t>
            </a:r>
            <a:r>
              <a:rPr lang="en-US" b="1" i="1" dirty="0"/>
              <a:t> </a:t>
            </a:r>
            <a:r>
              <a:rPr lang="en-US" b="1" i="1" dirty="0" err="1"/>
              <a:t>bancare</a:t>
            </a:r>
            <a:r>
              <a:rPr lang="en-US" b="1" i="1" dirty="0"/>
              <a:t> </a:t>
            </a:r>
            <a:r>
              <a:rPr lang="en-US" b="1" i="1" dirty="0" err="1"/>
              <a:t>contrafăcute</a:t>
            </a:r>
            <a:r>
              <a:rPr lang="en-US" b="1" i="1" dirty="0"/>
              <a:t> </a:t>
            </a:r>
            <a:r>
              <a:rPr lang="ro-RO" b="1" i="1" dirty="0" smtClean="0"/>
              <a:t/>
            </a:r>
            <a:br>
              <a:rPr lang="ro-RO" b="1" i="1" dirty="0" smtClean="0"/>
            </a:br>
            <a:r>
              <a:rPr lang="ro-RO" b="1" i="1" dirty="0" smtClean="0"/>
              <a:t>(</a:t>
            </a:r>
            <a:r>
              <a:rPr lang="en-US" b="1" i="1" dirty="0" smtClean="0"/>
              <a:t>Spoofed </a:t>
            </a:r>
            <a:r>
              <a:rPr lang="en-US" b="1" i="1" dirty="0"/>
              <a:t>bank website </a:t>
            </a:r>
            <a:r>
              <a:rPr lang="en-US" b="1" i="1" dirty="0" smtClean="0"/>
              <a:t>fraud</a:t>
            </a:r>
            <a:r>
              <a:rPr lang="ro-RO" i="1" dirty="0"/>
              <a:t>)</a:t>
            </a:r>
            <a:r>
              <a:rPr lang="en-US" i="1" dirty="0" smtClean="0"/>
              <a:t>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1200" dirty="0"/>
              <a:t/>
            </a:r>
            <a:br>
              <a:rPr lang="ro-RO" sz="1200" dirty="0"/>
            </a:br>
            <a:r>
              <a:rPr lang="en-US" sz="3100" dirty="0" err="1" smtClean="0"/>
              <a:t>Autorii</a:t>
            </a:r>
            <a:r>
              <a:rPr lang="en-US" sz="3100" dirty="0" smtClean="0"/>
              <a:t> </a:t>
            </a:r>
            <a:r>
              <a:rPr lang="en-US" sz="3100" dirty="0" err="1"/>
              <a:t>folosesc</a:t>
            </a:r>
            <a:r>
              <a:rPr lang="en-US" sz="3100" dirty="0"/>
              <a:t> </a:t>
            </a:r>
            <a:r>
              <a:rPr lang="en-US" sz="3100" dirty="0" err="1"/>
              <a:t>mesaje</a:t>
            </a:r>
            <a:r>
              <a:rPr lang="en-US" sz="3100" dirty="0"/>
              <a:t> de tip ”phishing” cu link-</a:t>
            </a:r>
            <a:r>
              <a:rPr lang="en-US" sz="3100" dirty="0" err="1"/>
              <a:t>uri</a:t>
            </a:r>
            <a:r>
              <a:rPr lang="en-US" sz="3100" dirty="0"/>
              <a:t> </a:t>
            </a:r>
            <a:r>
              <a:rPr lang="en-US" sz="3100" dirty="0" err="1"/>
              <a:t>către</a:t>
            </a:r>
            <a:r>
              <a:rPr lang="en-US" sz="3100" dirty="0"/>
              <a:t> site-</a:t>
            </a:r>
            <a:r>
              <a:rPr lang="en-US" sz="3100" dirty="0" err="1"/>
              <a:t>uri</a:t>
            </a:r>
            <a:r>
              <a:rPr lang="en-US" sz="3100" dirty="0"/>
              <a:t> </a:t>
            </a:r>
            <a:r>
              <a:rPr lang="en-US" sz="3100" dirty="0" err="1"/>
              <a:t>bancare</a:t>
            </a:r>
            <a:r>
              <a:rPr lang="en-US" sz="3100" dirty="0"/>
              <a:t> false.  </a:t>
            </a:r>
            <a:r>
              <a:rPr lang="en-US" sz="3100" dirty="0" err="1"/>
              <a:t>Odată</a:t>
            </a:r>
            <a:r>
              <a:rPr lang="en-US" sz="3100" dirty="0"/>
              <a:t> </a:t>
            </a:r>
            <a:r>
              <a:rPr lang="en-US" sz="3100" dirty="0" err="1"/>
              <a:t>ce</a:t>
            </a:r>
            <a:r>
              <a:rPr lang="en-US" sz="3100" dirty="0"/>
              <a:t> </a:t>
            </a:r>
            <a:r>
              <a:rPr lang="en-US" sz="3100" dirty="0" err="1"/>
              <a:t>ai</a:t>
            </a:r>
            <a:r>
              <a:rPr lang="en-US" sz="3100" dirty="0"/>
              <a:t> </a:t>
            </a:r>
            <a:r>
              <a:rPr lang="en-US" sz="3100" dirty="0" err="1"/>
              <a:t>accesat</a:t>
            </a:r>
            <a:r>
              <a:rPr lang="en-US" sz="3100" dirty="0"/>
              <a:t> link-</a:t>
            </a:r>
            <a:r>
              <a:rPr lang="en-US" sz="3100" dirty="0" err="1"/>
              <a:t>ul</a:t>
            </a:r>
            <a:r>
              <a:rPr lang="en-US" sz="3100" dirty="0"/>
              <a:t>, </a:t>
            </a:r>
            <a:r>
              <a:rPr lang="en-US" sz="3100" dirty="0" err="1"/>
              <a:t>prin</a:t>
            </a:r>
            <a:r>
              <a:rPr lang="en-US" sz="3100" dirty="0"/>
              <a:t> </a:t>
            </a:r>
            <a:r>
              <a:rPr lang="en-US" sz="3100" dirty="0" err="1"/>
              <a:t>metode</a:t>
            </a:r>
            <a:r>
              <a:rPr lang="en-US" sz="3100" dirty="0"/>
              <a:t> diverse, </a:t>
            </a:r>
            <a:r>
              <a:rPr lang="en-US" sz="3100" dirty="0" err="1"/>
              <a:t>și</a:t>
            </a:r>
            <a:r>
              <a:rPr lang="en-US" sz="3100" dirty="0"/>
              <a:t> se </a:t>
            </a:r>
            <a:r>
              <a:rPr lang="en-US" sz="3100" dirty="0" err="1"/>
              <a:t>colectează</a:t>
            </a:r>
            <a:r>
              <a:rPr lang="en-US" sz="3100" dirty="0"/>
              <a:t> </a:t>
            </a:r>
            <a:r>
              <a:rPr lang="en-US" sz="3100" dirty="0" err="1"/>
              <a:t>ilegal</a:t>
            </a:r>
            <a:r>
              <a:rPr lang="en-US" sz="3100" dirty="0"/>
              <a:t> </a:t>
            </a:r>
            <a:r>
              <a:rPr lang="en-US" sz="3100" dirty="0" err="1"/>
              <a:t>datele</a:t>
            </a:r>
            <a:r>
              <a:rPr lang="en-US" sz="3100" dirty="0"/>
              <a:t> </a:t>
            </a:r>
            <a:r>
              <a:rPr lang="en-US" sz="3100" dirty="0" err="1"/>
              <a:t>personale</a:t>
            </a:r>
            <a:r>
              <a:rPr lang="en-US" sz="3100" dirty="0"/>
              <a:t> </a:t>
            </a:r>
            <a:r>
              <a:rPr lang="en-US" sz="3100" dirty="0" err="1"/>
              <a:t>și</a:t>
            </a:r>
            <a:r>
              <a:rPr lang="en-US" sz="3100" dirty="0"/>
              <a:t>/</a:t>
            </a:r>
            <a:r>
              <a:rPr lang="en-US" sz="3100" dirty="0" err="1"/>
              <a:t>sau</a:t>
            </a:r>
            <a:r>
              <a:rPr lang="en-US" sz="3100" dirty="0"/>
              <a:t> </a:t>
            </a:r>
            <a:r>
              <a:rPr lang="en-US" sz="3100" dirty="0" err="1"/>
              <a:t>bancare</a:t>
            </a:r>
            <a:r>
              <a:rPr lang="en-US" sz="3100" dirty="0"/>
              <a:t>. Site-</a:t>
            </a:r>
            <a:r>
              <a:rPr lang="en-US" sz="3100" dirty="0" err="1"/>
              <a:t>ul</a:t>
            </a:r>
            <a:r>
              <a:rPr lang="en-US" sz="3100" dirty="0"/>
              <a:t> </a:t>
            </a:r>
            <a:r>
              <a:rPr lang="en-US" sz="3100" dirty="0" err="1"/>
              <a:t>contrafăcut</a:t>
            </a:r>
            <a:r>
              <a:rPr lang="en-US" sz="3100" dirty="0"/>
              <a:t> 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arăta</a:t>
            </a:r>
            <a:r>
              <a:rPr lang="en-US" sz="3100" dirty="0"/>
              <a:t> </a:t>
            </a:r>
            <a:r>
              <a:rPr lang="en-US" sz="3100" dirty="0" err="1"/>
              <a:t>precum</a:t>
            </a:r>
            <a:r>
              <a:rPr lang="en-US" sz="3100" dirty="0"/>
              <a:t> </a:t>
            </a:r>
            <a:r>
              <a:rPr lang="en-US" sz="3100" dirty="0" err="1"/>
              <a:t>cel</a:t>
            </a:r>
            <a:r>
              <a:rPr lang="en-US" sz="3100" dirty="0"/>
              <a:t> </a:t>
            </a:r>
            <a:r>
              <a:rPr lang="en-US" sz="3100" dirty="0" err="1"/>
              <a:t>legitim</a:t>
            </a:r>
            <a:r>
              <a:rPr lang="en-US" sz="3100" dirty="0"/>
              <a:t> </a:t>
            </a:r>
            <a:r>
              <a:rPr lang="en-US" sz="3100" dirty="0" err="1"/>
              <a:t>pe</a:t>
            </a:r>
            <a:r>
              <a:rPr lang="en-US" sz="3100" dirty="0"/>
              <a:t> care </a:t>
            </a:r>
            <a:r>
              <a:rPr lang="en-US" sz="3100" dirty="0" err="1"/>
              <a:t>îl</a:t>
            </a:r>
            <a:r>
              <a:rPr lang="en-US" sz="3100" dirty="0"/>
              <a:t> </a:t>
            </a:r>
            <a:r>
              <a:rPr lang="en-US" sz="3100" dirty="0" err="1"/>
              <a:t>imită</a:t>
            </a:r>
            <a:r>
              <a:rPr lang="en-US" sz="3100" dirty="0"/>
              <a:t>, cu </a:t>
            </a:r>
            <a:r>
              <a:rPr lang="en-US" sz="3100" dirty="0" err="1"/>
              <a:t>foarte</a:t>
            </a:r>
            <a:r>
              <a:rPr lang="en-US" sz="3100" dirty="0"/>
              <a:t> </a:t>
            </a:r>
            <a:r>
              <a:rPr lang="en-US" sz="3100" dirty="0" err="1"/>
              <a:t>mici</a:t>
            </a:r>
            <a:r>
              <a:rPr lang="en-US" sz="3100" dirty="0"/>
              <a:t> </a:t>
            </a:r>
            <a:r>
              <a:rPr lang="en-US" sz="3100" dirty="0" err="1"/>
              <a:t>diferențe</a:t>
            </a:r>
            <a:r>
              <a:rPr lang="en-US" sz="3100" dirty="0"/>
              <a:t>, </a:t>
            </a:r>
            <a:r>
              <a:rPr lang="en-US" sz="3100" dirty="0" err="1"/>
              <a:t>deseori</a:t>
            </a:r>
            <a:r>
              <a:rPr lang="en-US" sz="3100" dirty="0"/>
              <a:t> </a:t>
            </a:r>
            <a:r>
              <a:rPr lang="en-US" sz="3100" dirty="0" err="1"/>
              <a:t>greu</a:t>
            </a:r>
            <a:r>
              <a:rPr lang="en-US" sz="3100" dirty="0"/>
              <a:t> </a:t>
            </a:r>
            <a:r>
              <a:rPr lang="en-US" sz="3100" dirty="0" err="1"/>
              <a:t>sesizabile</a:t>
            </a:r>
            <a:r>
              <a:rPr lang="en-US" sz="3100" dirty="0"/>
              <a:t>.</a:t>
            </a:r>
          </a:p>
        </p:txBody>
      </p:sp>
      <p:pic>
        <p:nvPicPr>
          <p:cNvPr id="4" name="Picture 3" descr="C:\Users\internet.DTI-SM-0032\Desktop\Spoof_bank_websites_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5" y="285411"/>
            <a:ext cx="6044119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6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12" y="700391"/>
            <a:ext cx="4803842" cy="54572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/>
              <a:t>Iubire</a:t>
            </a:r>
            <a:r>
              <a:rPr lang="en-US" b="1" i="1" dirty="0"/>
              <a:t> </a:t>
            </a:r>
            <a:r>
              <a:rPr lang="en-US" b="1" i="1" dirty="0" err="1"/>
              <a:t>prefacută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ro-RO" b="1" i="1" dirty="0" smtClean="0"/>
              <a:t>(</a:t>
            </a:r>
            <a:r>
              <a:rPr lang="en-US" b="1" i="1" dirty="0" smtClean="0"/>
              <a:t>Romance scam</a:t>
            </a:r>
            <a:r>
              <a:rPr lang="ro-RO" i="1" dirty="0"/>
              <a:t>)</a:t>
            </a:r>
            <a:r>
              <a:rPr lang="en-US" i="1" dirty="0" smtClean="0"/>
              <a:t> </a:t>
            </a:r>
            <a:r>
              <a:rPr lang="ro-RO" sz="1200" dirty="0" smtClean="0"/>
              <a:t/>
            </a:r>
            <a:br>
              <a:rPr lang="ro-RO" sz="1200" dirty="0" smtClean="0"/>
            </a:br>
            <a:r>
              <a:rPr lang="ro-RO" sz="1200" dirty="0"/>
              <a:t/>
            </a:r>
            <a:br>
              <a:rPr lang="ro-RO" sz="1200" dirty="0"/>
            </a:br>
            <a:r>
              <a:rPr lang="en-US" sz="3100" dirty="0" err="1" smtClean="0"/>
              <a:t>Autorii</a:t>
            </a:r>
            <a:r>
              <a:rPr lang="en-US" sz="3100" dirty="0" smtClean="0"/>
              <a:t> </a:t>
            </a:r>
            <a:r>
              <a:rPr lang="en-US" sz="3100" dirty="0" err="1"/>
              <a:t>pretind</a:t>
            </a:r>
            <a:r>
              <a:rPr lang="en-US" sz="3100" dirty="0"/>
              <a:t> </a:t>
            </a:r>
            <a:r>
              <a:rPr lang="en-US" sz="3100" dirty="0" err="1"/>
              <a:t>că</a:t>
            </a:r>
            <a:r>
              <a:rPr lang="en-US" sz="3100" dirty="0"/>
              <a:t> </a:t>
            </a:r>
            <a:r>
              <a:rPr lang="en-US" sz="3100" dirty="0" err="1"/>
              <a:t>sunt</a:t>
            </a:r>
            <a:r>
              <a:rPr lang="en-US" sz="3100" dirty="0"/>
              <a:t> </a:t>
            </a:r>
            <a:r>
              <a:rPr lang="en-US" sz="3100" dirty="0" err="1"/>
              <a:t>îndragostiți</a:t>
            </a:r>
            <a:r>
              <a:rPr lang="en-US" sz="3100" dirty="0"/>
              <a:t> </a:t>
            </a:r>
            <a:r>
              <a:rPr lang="en-US" sz="3100" dirty="0" err="1"/>
              <a:t>și</a:t>
            </a:r>
            <a:r>
              <a:rPr lang="en-US" sz="3100" dirty="0"/>
              <a:t> </a:t>
            </a:r>
            <a:r>
              <a:rPr lang="en-US" sz="3100" dirty="0" err="1"/>
              <a:t>își</a:t>
            </a:r>
            <a:r>
              <a:rPr lang="en-US" sz="3100" dirty="0"/>
              <a:t> </a:t>
            </a:r>
            <a:r>
              <a:rPr lang="en-US" sz="3100" dirty="0" err="1"/>
              <a:t>doresc</a:t>
            </a:r>
            <a:r>
              <a:rPr lang="en-US" sz="3100" dirty="0"/>
              <a:t> o </a:t>
            </a:r>
            <a:r>
              <a:rPr lang="en-US" sz="3100" dirty="0" err="1"/>
              <a:t>relație</a:t>
            </a:r>
            <a:r>
              <a:rPr lang="en-US" sz="3100" dirty="0"/>
              <a:t> cu </a:t>
            </a:r>
            <a:r>
              <a:rPr lang="en-US" sz="3100" dirty="0" err="1"/>
              <a:t>potențiala</a:t>
            </a:r>
            <a:r>
              <a:rPr lang="en-US" sz="3100" dirty="0"/>
              <a:t> </a:t>
            </a:r>
            <a:r>
              <a:rPr lang="en-US" sz="3100" dirty="0" err="1"/>
              <a:t>victimă</a:t>
            </a:r>
            <a:r>
              <a:rPr lang="en-US" sz="3100" dirty="0"/>
              <a:t>.  </a:t>
            </a:r>
            <a:r>
              <a:rPr lang="en-US" sz="3100" dirty="0" err="1"/>
              <a:t>Deși</a:t>
            </a:r>
            <a:r>
              <a:rPr lang="en-US" sz="3100" dirty="0"/>
              <a:t> </a:t>
            </a:r>
            <a:r>
              <a:rPr lang="en-US" sz="3100" dirty="0" err="1"/>
              <a:t>debutează</a:t>
            </a:r>
            <a:r>
              <a:rPr lang="en-US" sz="3100" dirty="0"/>
              <a:t> </a:t>
            </a:r>
            <a:r>
              <a:rPr lang="en-US" sz="3100" dirty="0" err="1"/>
              <a:t>pe</a:t>
            </a:r>
            <a:r>
              <a:rPr lang="en-US" sz="3100" dirty="0"/>
              <a:t> site-</a:t>
            </a:r>
            <a:r>
              <a:rPr lang="en-US" sz="3100" dirty="0" err="1"/>
              <a:t>uri</a:t>
            </a:r>
            <a:r>
              <a:rPr lang="en-US" sz="3100" dirty="0"/>
              <a:t> de </a:t>
            </a:r>
            <a:r>
              <a:rPr lang="en-US" sz="3100" dirty="0" err="1"/>
              <a:t>întâlniri</a:t>
            </a:r>
            <a:r>
              <a:rPr lang="en-US" sz="3100" dirty="0"/>
              <a:t>, </a:t>
            </a:r>
            <a:r>
              <a:rPr lang="en-US" sz="3100" dirty="0" err="1"/>
              <a:t>sunt</a:t>
            </a:r>
            <a:r>
              <a:rPr lang="en-US" sz="3100" dirty="0"/>
              <a:t> </a:t>
            </a:r>
            <a:r>
              <a:rPr lang="en-US" sz="3100" dirty="0" err="1"/>
              <a:t>folosite</a:t>
            </a:r>
            <a:r>
              <a:rPr lang="en-US" sz="3100" dirty="0"/>
              <a:t> </a:t>
            </a:r>
            <a:r>
              <a:rPr lang="en-US" sz="3100" dirty="0" err="1"/>
              <a:t>conturi</a:t>
            </a:r>
            <a:r>
              <a:rPr lang="en-US" sz="3100" dirty="0"/>
              <a:t> false de e-mail </a:t>
            </a:r>
            <a:r>
              <a:rPr lang="en-US" sz="3100" dirty="0" err="1"/>
              <a:t>sau</a:t>
            </a:r>
            <a:r>
              <a:rPr lang="en-US" sz="3100" dirty="0"/>
              <a:t> </a:t>
            </a:r>
            <a:r>
              <a:rPr lang="en-US" sz="3100" dirty="0" err="1"/>
              <a:t>pe</a:t>
            </a:r>
            <a:r>
              <a:rPr lang="en-US" sz="3100" dirty="0"/>
              <a:t> </a:t>
            </a:r>
            <a:r>
              <a:rPr lang="en-US" sz="3100" dirty="0" err="1"/>
              <a:t>rețele</a:t>
            </a:r>
            <a:r>
              <a:rPr lang="en-US" sz="3100" dirty="0"/>
              <a:t> </a:t>
            </a:r>
            <a:r>
              <a:rPr lang="en-US" sz="3100" dirty="0" err="1"/>
              <a:t>sociale</a:t>
            </a:r>
            <a:r>
              <a:rPr lang="en-US" sz="3100" dirty="0"/>
              <a:t> </a:t>
            </a:r>
            <a:r>
              <a:rPr lang="en-US" sz="3100" dirty="0" err="1"/>
              <a:t>pentru</a:t>
            </a:r>
            <a:r>
              <a:rPr lang="en-US" sz="3100" dirty="0"/>
              <a:t> </a:t>
            </a:r>
            <a:r>
              <a:rPr lang="en-US" sz="3100" dirty="0" err="1"/>
              <a:t>menținerea</a:t>
            </a:r>
            <a:r>
              <a:rPr lang="en-US" sz="3100" dirty="0"/>
              <a:t> </a:t>
            </a:r>
            <a:r>
              <a:rPr lang="en-US" sz="3100" dirty="0" err="1"/>
              <a:t>contactului</a:t>
            </a:r>
            <a:r>
              <a:rPr lang="en-US" sz="3100" dirty="0"/>
              <a:t>, </a:t>
            </a:r>
            <a:r>
              <a:rPr lang="en-US" sz="3100" dirty="0" err="1"/>
              <a:t>câștigarea</a:t>
            </a:r>
            <a:r>
              <a:rPr lang="en-US" sz="3100" dirty="0"/>
              <a:t> </a:t>
            </a:r>
            <a:r>
              <a:rPr lang="en-US" sz="3100" dirty="0" err="1"/>
              <a:t>și</a:t>
            </a:r>
            <a:r>
              <a:rPr lang="en-US" sz="3100" dirty="0"/>
              <a:t> </a:t>
            </a:r>
            <a:r>
              <a:rPr lang="en-US" sz="3100" dirty="0" err="1"/>
              <a:t>exploatarea</a:t>
            </a:r>
            <a:r>
              <a:rPr lang="en-US" sz="3100" dirty="0"/>
              <a:t> </a:t>
            </a:r>
            <a:r>
              <a:rPr lang="en-US" sz="3100" dirty="0" err="1"/>
              <a:t>încrederii</a:t>
            </a:r>
            <a:r>
              <a:rPr lang="en-US" sz="3100" dirty="0"/>
              <a:t>.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3" descr="C:\Users\internet.DTI-SM-0032\Desktop\Romance_scam_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4" y="195261"/>
            <a:ext cx="6255656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1056</Words>
  <Application>Microsoft Office PowerPoint</Application>
  <PresentationFormat>Widescreen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CAMPANIE DE PREVENIRE A FRAUDELOR INFORMATICE</vt:lpstr>
      <vt:lpstr>Cele mai întâlnite tipuri de fraude în mediul online</vt:lpstr>
      <vt:lpstr>Frauda  ,,Mesaj de la șef”    CEO fraud  Vizând angajații autorizați să efectueze plăți, autorul sună sau trimite un e-mail, pretinzând că este unul din managerii de top din companie și îi determină să plătească o factură falsă ori să efectueze un transfer din contul firmei. </vt:lpstr>
      <vt:lpstr>Fraude cu facturi  Invoice fraud    O firmă este contactată de cineva care pretinde că este reprezentantul unui furnizor de bunuri/servicii legitim. Angajații cu atribuții de efectuare de plăți sunt determinați să plătească, pe viitor, facturi false în conturile autorilor. </vt:lpstr>
      <vt:lpstr>Frauda care se ascunde în spatele unei  ,,probleme tehnice” </vt:lpstr>
      <vt:lpstr>Phishing/ Smishing / Vishing   Autorii te apelează telefonic, îți trimit un mesaj text (SMS) ori un e-mail, prin care te induc în eroare, pentru a-ți divulga date personale, financiare ori de securitate. </vt:lpstr>
      <vt:lpstr>PowerPoint Presentation</vt:lpstr>
      <vt:lpstr>Website-uri bancare contrafăcute  (Spoofed bank website fraud)   Autorii folosesc mesaje de tip ”phishing” cu link-uri către site-uri bancare false.  Odată ce ai accesat link-ul, prin metode diverse, și se colectează ilegal datele personale și/sau bancare. Site-ul contrafăcut va arăta precum cel legitim pe care îl imită, cu foarte mici diferențe, deseori greu sesizabile.</vt:lpstr>
      <vt:lpstr>Iubire prefacută  (Romance scam)   Autorii pretind că sunt îndragostiți și își doresc o relație cu potențiala victimă.  Deși debutează pe site-uri de întâlniri, sunt folosite conturi false de e-mail sau pe rețele sociale pentru menținerea contactului, câștigarea și exploatarea încrederii. </vt:lpstr>
      <vt:lpstr> Frauda de tip loterie </vt:lpstr>
      <vt:lpstr> Frauda cu produse gratis, foarte ieftine sau contrafăcute </vt:lpstr>
      <vt:lpstr>Furtul de date personale  (Personal data theft)   Autorii îți colectează nelegitim datele personale de pe rețele de socializare.  Datele tale pot fi vândute altor infractori sau folosite pentru a-ți accesa conturile bancare, contracta împrumuturi ori derula afaceri ilegale în numele tau. </vt:lpstr>
      <vt:lpstr>Spoofing-ul numărului de telefon</vt:lpstr>
      <vt:lpstr>Fraude în domeniul cumpărăturilor online (Online shopping scams)  Autorii îți oferă oportunitați ,,speciale” de investiții cu profituri rapide... sau îți prezintă ,,oferte-bombă” de ,,chilipiruri” în mediul online. </vt:lpstr>
      <vt:lpstr> Fraudele care au ca mod de operare  investițiile online  </vt:lpstr>
      <vt:lpstr>Metode de a te proteja de fraudele legate de investiții</vt:lpstr>
      <vt:lpstr>PowerPoint Presentation</vt:lpstr>
      <vt:lpstr>Cum să te protejezi de fraudele din mediul online </vt:lpstr>
      <vt:lpstr>Cum să te protejezi de fraudele din mediul online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CAMPANIE DE PREVENIRE  A FRAUDELOR INFORMATICE</dc:title>
  <dc:creator>Prevenire_SM</dc:creator>
  <cp:lastModifiedBy>Prevenire_SM</cp:lastModifiedBy>
  <cp:revision>80</cp:revision>
  <dcterms:created xsi:type="dcterms:W3CDTF">2024-09-18T12:35:24Z</dcterms:created>
  <dcterms:modified xsi:type="dcterms:W3CDTF">2024-09-20T12:15:46Z</dcterms:modified>
</cp:coreProperties>
</file>